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0" r:id="rId1"/>
  </p:sldMasterIdLst>
  <p:notesMasterIdLst>
    <p:notesMasterId r:id="rId43"/>
  </p:notesMasterIdLst>
  <p:handoutMasterIdLst>
    <p:handoutMasterId r:id="rId44"/>
  </p:handoutMasterIdLst>
  <p:sldIdLst>
    <p:sldId id="331" r:id="rId2"/>
    <p:sldId id="264" r:id="rId3"/>
    <p:sldId id="335" r:id="rId4"/>
    <p:sldId id="263" r:id="rId5"/>
    <p:sldId id="259" r:id="rId6"/>
    <p:sldId id="332" r:id="rId7"/>
    <p:sldId id="322" r:id="rId8"/>
    <p:sldId id="261" r:id="rId9"/>
    <p:sldId id="265" r:id="rId10"/>
    <p:sldId id="292" r:id="rId11"/>
    <p:sldId id="266" r:id="rId12"/>
    <p:sldId id="267" r:id="rId13"/>
    <p:sldId id="269" r:id="rId14"/>
    <p:sldId id="270" r:id="rId15"/>
    <p:sldId id="268" r:id="rId16"/>
    <p:sldId id="333" r:id="rId17"/>
    <p:sldId id="271" r:id="rId18"/>
    <p:sldId id="272" r:id="rId19"/>
    <p:sldId id="275" r:id="rId20"/>
    <p:sldId id="291" r:id="rId21"/>
    <p:sldId id="281" r:id="rId22"/>
    <p:sldId id="276" r:id="rId23"/>
    <p:sldId id="278" r:id="rId24"/>
    <p:sldId id="279" r:id="rId25"/>
    <p:sldId id="280" r:id="rId26"/>
    <p:sldId id="282" r:id="rId27"/>
    <p:sldId id="290" r:id="rId28"/>
    <p:sldId id="324" r:id="rId29"/>
    <p:sldId id="334" r:id="rId30"/>
    <p:sldId id="273" r:id="rId31"/>
    <p:sldId id="274" r:id="rId32"/>
    <p:sldId id="285" r:id="rId33"/>
    <p:sldId id="286" r:id="rId34"/>
    <p:sldId id="288" r:id="rId35"/>
    <p:sldId id="287" r:id="rId36"/>
    <p:sldId id="326" r:id="rId37"/>
    <p:sldId id="328" r:id="rId38"/>
    <p:sldId id="330" r:id="rId39"/>
    <p:sldId id="329" r:id="rId40"/>
    <p:sldId id="327" r:id="rId41"/>
    <p:sldId id="33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989"/>
    <a:srgbClr val="DD5A1F"/>
    <a:srgbClr val="163554"/>
    <a:srgbClr val="4D4D4D"/>
    <a:srgbClr val="959797"/>
    <a:srgbClr val="EE7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76866" autoAdjust="0"/>
  </p:normalViewPr>
  <p:slideViewPr>
    <p:cSldViewPr snapToGrid="0" snapToObjects="1">
      <p:cViewPr varScale="1">
        <p:scale>
          <a:sx n="63" d="100"/>
          <a:sy n="63" d="100"/>
        </p:scale>
        <p:origin x="1243" y="5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6" d="100"/>
          <a:sy n="86" d="100"/>
        </p:scale>
        <p:origin x="268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4E0D86-2B18-484E-A059-36A13C48AE65}" type="datetimeFigureOut">
              <a:rPr lang="en-US" smtClean="0"/>
              <a:t>10/5/2018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57FB1D-E27C-3C4E-ADA0-85747A60BE5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D865D-8AD5-164D-87A7-DE5F6A4AAE52}" type="datetimeFigureOut">
              <a:rPr lang="en-US" smtClean="0"/>
              <a:t>10/5/2018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9F00E-9A68-9A45-9A40-54379875F4A0}" type="slidenum">
              <a:rPr lang="en-US" smtClean="0"/>
              <a:t>‹#›</a:t>
            </a:fld>
            <a:endParaRPr lang="en-US"/>
          </a:p>
        </p:txBody>
      </p:sp>
    </p:spTree>
    <p:extLst>
      <p:ext uri="{BB962C8B-B14F-4D97-AF65-F5344CB8AC3E}">
        <p14:creationId xmlns:p14="http://schemas.microsoft.com/office/powerpoint/2010/main" val="160649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vulcan.codeplex.co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varigence.c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everybody to the session.</a:t>
            </a:r>
          </a:p>
        </p:txBody>
      </p:sp>
      <p:sp>
        <p:nvSpPr>
          <p:cNvPr id="4" name="Slide Number Placeholder 3"/>
          <p:cNvSpPr>
            <a:spLocks noGrp="1"/>
          </p:cNvSpPr>
          <p:nvPr>
            <p:ph type="sldNum" sz="quarter" idx="10"/>
          </p:nvPr>
        </p:nvSpPr>
        <p:spPr/>
        <p:txBody>
          <a:bodyPr/>
          <a:lstStyle/>
          <a:p>
            <a:fld id="{D619F00E-9A68-9A45-9A40-54379875F4A0}" type="slidenum">
              <a:rPr lang="en-US" smtClean="0"/>
              <a:t>1</a:t>
            </a:fld>
            <a:endParaRPr lang="en-US"/>
          </a:p>
        </p:txBody>
      </p:sp>
    </p:spTree>
    <p:extLst>
      <p:ext uri="{BB962C8B-B14F-4D97-AF65-F5344CB8AC3E}">
        <p14:creationId xmlns:p14="http://schemas.microsoft.com/office/powerpoint/2010/main" val="2024691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nobody likes doing repetitive tasks.</a:t>
            </a:r>
          </a:p>
        </p:txBody>
      </p:sp>
      <p:sp>
        <p:nvSpPr>
          <p:cNvPr id="4" name="Slide Number Placeholder 3"/>
          <p:cNvSpPr>
            <a:spLocks noGrp="1"/>
          </p:cNvSpPr>
          <p:nvPr>
            <p:ph type="sldNum" sz="quarter" idx="10"/>
          </p:nvPr>
        </p:nvSpPr>
        <p:spPr/>
        <p:txBody>
          <a:bodyPr/>
          <a:lstStyle/>
          <a:p>
            <a:fld id="{D619F00E-9A68-9A45-9A40-54379875F4A0}" type="slidenum">
              <a:rPr lang="en-US" smtClean="0"/>
              <a:t>10</a:t>
            </a:fld>
            <a:endParaRPr lang="en-US"/>
          </a:p>
        </p:txBody>
      </p:sp>
    </p:spTree>
    <p:extLst>
      <p:ext uri="{BB962C8B-B14F-4D97-AF65-F5344CB8AC3E}">
        <p14:creationId xmlns:p14="http://schemas.microsoft.com/office/powerpoint/2010/main" val="199053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Biml when you have repetitive patterns. Not for creating one single unique package.</a:t>
            </a:r>
          </a:p>
        </p:txBody>
      </p:sp>
      <p:sp>
        <p:nvSpPr>
          <p:cNvPr id="4" name="Slide Number Placeholder 3"/>
          <p:cNvSpPr>
            <a:spLocks noGrp="1"/>
          </p:cNvSpPr>
          <p:nvPr>
            <p:ph type="sldNum" sz="quarter" idx="10"/>
          </p:nvPr>
        </p:nvSpPr>
        <p:spPr/>
        <p:txBody>
          <a:bodyPr/>
          <a:lstStyle/>
          <a:p>
            <a:fld id="{D619F00E-9A68-9A45-9A40-54379875F4A0}" type="slidenum">
              <a:rPr lang="en-US" smtClean="0"/>
              <a:t>11</a:t>
            </a:fld>
            <a:endParaRPr lang="en-US"/>
          </a:p>
        </p:txBody>
      </p:sp>
    </p:spTree>
    <p:extLst>
      <p:ext uri="{BB962C8B-B14F-4D97-AF65-F5344CB8AC3E}">
        <p14:creationId xmlns:p14="http://schemas.microsoft.com/office/powerpoint/2010/main" val="2295908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competitors who offer data warehouse automation/generation tools. They allow a non-technical person to build a data warehouse according to best practices. But Biml has some advantages over those tools.</a:t>
            </a:r>
          </a:p>
        </p:txBody>
      </p:sp>
      <p:sp>
        <p:nvSpPr>
          <p:cNvPr id="4" name="Slide Number Placeholder 3"/>
          <p:cNvSpPr>
            <a:spLocks noGrp="1"/>
          </p:cNvSpPr>
          <p:nvPr>
            <p:ph type="sldNum" sz="quarter" idx="10"/>
          </p:nvPr>
        </p:nvSpPr>
        <p:spPr/>
        <p:txBody>
          <a:bodyPr/>
          <a:lstStyle/>
          <a:p>
            <a:fld id="{D619F00E-9A68-9A45-9A40-54379875F4A0}" type="slidenum">
              <a:rPr lang="en-US" smtClean="0"/>
              <a:t>12</a:t>
            </a:fld>
            <a:endParaRPr lang="en-US"/>
          </a:p>
        </p:txBody>
      </p:sp>
    </p:spTree>
    <p:extLst>
      <p:ext uri="{BB962C8B-B14F-4D97-AF65-F5344CB8AC3E}">
        <p14:creationId xmlns:p14="http://schemas.microsoft.com/office/powerpoint/2010/main" val="161686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open-source and free, but has limited features. More features means paying.</a:t>
            </a:r>
          </a:p>
        </p:txBody>
      </p:sp>
      <p:sp>
        <p:nvSpPr>
          <p:cNvPr id="4" name="Slide Number Placeholder 3"/>
          <p:cNvSpPr>
            <a:spLocks noGrp="1"/>
          </p:cNvSpPr>
          <p:nvPr>
            <p:ph type="sldNum" sz="quarter" idx="10"/>
          </p:nvPr>
        </p:nvSpPr>
        <p:spPr/>
        <p:txBody>
          <a:bodyPr/>
          <a:lstStyle/>
          <a:p>
            <a:fld id="{D619F00E-9A68-9A45-9A40-54379875F4A0}" type="slidenum">
              <a:rPr lang="en-US" smtClean="0"/>
              <a:t>13</a:t>
            </a:fld>
            <a:endParaRPr lang="en-US"/>
          </a:p>
        </p:txBody>
      </p:sp>
    </p:spTree>
    <p:extLst>
      <p:ext uri="{BB962C8B-B14F-4D97-AF65-F5344CB8AC3E}">
        <p14:creationId xmlns:p14="http://schemas.microsoft.com/office/powerpoint/2010/main" val="266684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gives you a toolbox of reusable patterns. Write Biml once, use it in multiple projects.</a:t>
            </a:r>
          </a:p>
        </p:txBody>
      </p:sp>
      <p:sp>
        <p:nvSpPr>
          <p:cNvPr id="4" name="Slide Number Placeholder 3"/>
          <p:cNvSpPr>
            <a:spLocks noGrp="1"/>
          </p:cNvSpPr>
          <p:nvPr>
            <p:ph type="sldNum" sz="quarter" idx="10"/>
          </p:nvPr>
        </p:nvSpPr>
        <p:spPr/>
        <p:txBody>
          <a:bodyPr/>
          <a:lstStyle/>
          <a:p>
            <a:fld id="{D619F00E-9A68-9A45-9A40-54379875F4A0}" type="slidenum">
              <a:rPr lang="en-US" smtClean="0"/>
              <a:t>14</a:t>
            </a:fld>
            <a:endParaRPr lang="en-US"/>
          </a:p>
        </p:txBody>
      </p:sp>
    </p:spTree>
    <p:extLst>
      <p:ext uri="{BB962C8B-B14F-4D97-AF65-F5344CB8AC3E}">
        <p14:creationId xmlns:p14="http://schemas.microsoft.com/office/powerpoint/2010/main" val="1503030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vendor lock-in. The results of compiling Biml are regular SSIS packages (or T-SQL, or SSAS). In my opinion, this is the most compelling advantage.</a:t>
            </a:r>
          </a:p>
        </p:txBody>
      </p:sp>
      <p:sp>
        <p:nvSpPr>
          <p:cNvPr id="4" name="Slide Number Placeholder 3"/>
          <p:cNvSpPr>
            <a:spLocks noGrp="1"/>
          </p:cNvSpPr>
          <p:nvPr>
            <p:ph type="sldNum" sz="quarter" idx="10"/>
          </p:nvPr>
        </p:nvSpPr>
        <p:spPr/>
        <p:txBody>
          <a:bodyPr/>
          <a:lstStyle/>
          <a:p>
            <a:fld id="{D619F00E-9A68-9A45-9A40-54379875F4A0}" type="slidenum">
              <a:rPr lang="en-US" smtClean="0"/>
              <a:t>15</a:t>
            </a:fld>
            <a:endParaRPr lang="en-US"/>
          </a:p>
        </p:txBody>
      </p:sp>
    </p:spTree>
    <p:extLst>
      <p:ext uri="{BB962C8B-B14F-4D97-AF65-F5344CB8AC3E}">
        <p14:creationId xmlns:p14="http://schemas.microsoft.com/office/powerpoint/2010/main" val="12542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started as a project at MS: </a:t>
            </a:r>
            <a:r>
              <a:rPr lang="en-US" dirty="0">
                <a:hlinkClick r:id="rId3"/>
              </a:rPr>
              <a:t>http://vulcan.codeplex.com/</a:t>
            </a:r>
            <a:endParaRPr lang="en-US" dirty="0"/>
          </a:p>
          <a:p>
            <a:pPr lvl="1"/>
            <a:r>
              <a:rPr lang="en-US" dirty="0"/>
              <a:t>developer left to found company </a:t>
            </a:r>
            <a:r>
              <a:rPr lang="en-US" dirty="0" err="1"/>
              <a:t>Varigence</a:t>
            </a:r>
            <a:r>
              <a:rPr lang="en-US" dirty="0"/>
              <a:t> </a:t>
            </a:r>
            <a:r>
              <a:rPr lang="en-US" dirty="0">
                <a:hlinkClick r:id="rId4"/>
              </a:rPr>
              <a:t>http://www.varigence.com/</a:t>
            </a:r>
            <a:endParaRPr lang="en-US" dirty="0"/>
          </a:p>
          <a:p>
            <a:pPr lvl="2"/>
            <a:r>
              <a:rPr lang="en-US" dirty="0"/>
              <a:t>took the idea (not the code) and developed BIML</a:t>
            </a:r>
          </a:p>
          <a:p>
            <a:pPr lvl="1"/>
            <a:endParaRPr lang="en-US" dirty="0"/>
          </a:p>
          <a:p>
            <a:pPr lvl="1"/>
            <a:r>
              <a:rPr lang="en-US" dirty="0"/>
              <a:t>Biml is a markup language and compiler</a:t>
            </a:r>
          </a:p>
          <a:p>
            <a:pPr lvl="2"/>
            <a:r>
              <a:rPr lang="en-US" dirty="0"/>
              <a:t>translates metadata into business intelligence solutions for SQL Server</a:t>
            </a:r>
          </a:p>
          <a:p>
            <a:pPr lvl="2"/>
            <a:r>
              <a:rPr lang="en-US" dirty="0"/>
              <a:t>supports SSIS and SSAS</a:t>
            </a:r>
          </a:p>
          <a:p>
            <a:pPr lvl="2"/>
            <a:r>
              <a:rPr lang="en-US" dirty="0" err="1"/>
              <a:t>Varigence</a:t>
            </a:r>
            <a:r>
              <a:rPr lang="en-US" dirty="0"/>
              <a:t> made part of Biml available as open source</a:t>
            </a:r>
          </a:p>
          <a:p>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17</a:t>
            </a:fld>
            <a:endParaRPr lang="en-US"/>
          </a:p>
        </p:txBody>
      </p:sp>
    </p:spTree>
    <p:extLst>
      <p:ext uri="{BB962C8B-B14F-4D97-AF65-F5344CB8AC3E}">
        <p14:creationId xmlns:p14="http://schemas.microsoft.com/office/powerpoint/2010/main" val="1154994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an XML dialect, the Biml compiler generates SSIS packages. The XML of Biml is considerably easier to read than the one used in the actual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18</a:t>
            </a:fld>
            <a:endParaRPr lang="en-US"/>
          </a:p>
        </p:txBody>
      </p:sp>
    </p:spTree>
    <p:extLst>
      <p:ext uri="{BB962C8B-B14F-4D97-AF65-F5344CB8AC3E}">
        <p14:creationId xmlns:p14="http://schemas.microsoft.com/office/powerpoint/2010/main" val="215687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of Biml XML</a:t>
            </a:r>
          </a:p>
        </p:txBody>
      </p:sp>
      <p:sp>
        <p:nvSpPr>
          <p:cNvPr id="4" name="Slide Number Placeholder 3"/>
          <p:cNvSpPr>
            <a:spLocks noGrp="1"/>
          </p:cNvSpPr>
          <p:nvPr>
            <p:ph type="sldNum" sz="quarter" idx="10"/>
          </p:nvPr>
        </p:nvSpPr>
        <p:spPr/>
        <p:txBody>
          <a:bodyPr/>
          <a:lstStyle/>
          <a:p>
            <a:fld id="{D619F00E-9A68-9A45-9A40-54379875F4A0}" type="slidenum">
              <a:rPr lang="en-US" smtClean="0"/>
              <a:t>19</a:t>
            </a:fld>
            <a:endParaRPr lang="en-US"/>
          </a:p>
        </p:txBody>
      </p:sp>
    </p:spTree>
    <p:extLst>
      <p:ext uri="{BB962C8B-B14F-4D97-AF65-F5344CB8AC3E}">
        <p14:creationId xmlns:p14="http://schemas.microsoft.com/office/powerpoint/2010/main" val="2176289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Biml you can also generate/specify relational metadata.</a:t>
            </a:r>
          </a:p>
        </p:txBody>
      </p:sp>
      <p:sp>
        <p:nvSpPr>
          <p:cNvPr id="4" name="Slide Number Placeholder 3"/>
          <p:cNvSpPr>
            <a:spLocks noGrp="1"/>
          </p:cNvSpPr>
          <p:nvPr>
            <p:ph type="sldNum" sz="quarter" idx="10"/>
          </p:nvPr>
        </p:nvSpPr>
        <p:spPr/>
        <p:txBody>
          <a:bodyPr/>
          <a:lstStyle/>
          <a:p>
            <a:fld id="{D619F00E-9A68-9A45-9A40-54379875F4A0}" type="slidenum">
              <a:rPr lang="en-US" smtClean="0"/>
              <a:t>20</a:t>
            </a:fld>
            <a:endParaRPr lang="en-US"/>
          </a:p>
        </p:txBody>
      </p:sp>
    </p:spTree>
    <p:extLst>
      <p:ext uri="{BB962C8B-B14F-4D97-AF65-F5344CB8AC3E}">
        <p14:creationId xmlns:p14="http://schemas.microsoft.com/office/powerpoint/2010/main" val="356086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A2CA2-985A-49D3-8AD6-4E4E61E33547}" type="slidenum">
              <a:rPr lang="en-US" smtClean="0"/>
              <a:t>2</a:t>
            </a:fld>
            <a:endParaRPr lang="en-US"/>
          </a:p>
        </p:txBody>
      </p:sp>
    </p:spTree>
    <p:extLst>
      <p:ext uri="{BB962C8B-B14F-4D97-AF65-F5344CB8AC3E}">
        <p14:creationId xmlns:p14="http://schemas.microsoft.com/office/powerpoint/2010/main" val="83622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BimlExpress</a:t>
            </a:r>
            <a:r>
              <a:rPr lang="en-US" dirty="0"/>
              <a:t> is the free add-in for Visual Studio and will be the focus of this presentation.</a:t>
            </a:r>
          </a:p>
        </p:txBody>
      </p:sp>
      <p:sp>
        <p:nvSpPr>
          <p:cNvPr id="4" name="Slide Number Placeholder 3"/>
          <p:cNvSpPr>
            <a:spLocks noGrp="1"/>
          </p:cNvSpPr>
          <p:nvPr>
            <p:ph type="sldNum" sz="quarter" idx="10"/>
          </p:nvPr>
        </p:nvSpPr>
        <p:spPr/>
        <p:txBody>
          <a:bodyPr/>
          <a:lstStyle/>
          <a:p>
            <a:fld id="{D619F00E-9A68-9A45-9A40-54379875F4A0}" type="slidenum">
              <a:rPr lang="en-US" smtClean="0"/>
              <a:t>21</a:t>
            </a:fld>
            <a:endParaRPr lang="en-US"/>
          </a:p>
        </p:txBody>
      </p:sp>
    </p:spTree>
    <p:extLst>
      <p:ext uri="{BB962C8B-B14F-4D97-AF65-F5344CB8AC3E}">
        <p14:creationId xmlns:p14="http://schemas.microsoft.com/office/powerpoint/2010/main" val="4260694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BimlStudio</a:t>
            </a:r>
            <a:r>
              <a:rPr lang="en-US" dirty="0"/>
              <a:t>, formerly known as Mist.</a:t>
            </a:r>
          </a:p>
        </p:txBody>
      </p:sp>
      <p:sp>
        <p:nvSpPr>
          <p:cNvPr id="4" name="Slide Number Placeholder 3"/>
          <p:cNvSpPr>
            <a:spLocks noGrp="1"/>
          </p:cNvSpPr>
          <p:nvPr>
            <p:ph type="sldNum" sz="quarter" idx="10"/>
          </p:nvPr>
        </p:nvSpPr>
        <p:spPr/>
        <p:txBody>
          <a:bodyPr/>
          <a:lstStyle/>
          <a:p>
            <a:fld id="{D619F00E-9A68-9A45-9A40-54379875F4A0}" type="slidenum">
              <a:rPr lang="en-US" smtClean="0"/>
              <a:t>22</a:t>
            </a:fld>
            <a:endParaRPr lang="en-US"/>
          </a:p>
        </p:txBody>
      </p:sp>
    </p:spTree>
    <p:extLst>
      <p:ext uri="{BB962C8B-B14F-4D97-AF65-F5344CB8AC3E}">
        <p14:creationId xmlns:p14="http://schemas.microsoft.com/office/powerpoint/2010/main" val="1934363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BimlStudio</a:t>
            </a:r>
            <a:r>
              <a:rPr lang="en-US" dirty="0"/>
              <a:t> allows you to specify the XML for the Biml script using a user interface. So using a user interface to build generic SSIS packages, that will compile into Biml code which then compiles into actual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23</a:t>
            </a:fld>
            <a:endParaRPr lang="en-US"/>
          </a:p>
        </p:txBody>
      </p:sp>
    </p:spTree>
    <p:extLst>
      <p:ext uri="{BB962C8B-B14F-4D97-AF65-F5344CB8AC3E}">
        <p14:creationId xmlns:p14="http://schemas.microsoft.com/office/powerpoint/2010/main" val="3565053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BimlOnline</a:t>
            </a:r>
            <a:r>
              <a:rPr lang="en-US" dirty="0"/>
              <a:t> is an online environment – obviously – where you can develop Biml code without using either </a:t>
            </a:r>
            <a:r>
              <a:rPr lang="en-US" dirty="0" err="1"/>
              <a:t>BimlStudio</a:t>
            </a:r>
            <a:r>
              <a:rPr lang="en-US" dirty="0"/>
              <a:t> or Visual Studio. It’s biggest strength WAS the ability to reverse engineer an SSIS package, although it seems that functionality is broken. Through a browser add-in the tool can use local files.</a:t>
            </a:r>
          </a:p>
        </p:txBody>
      </p:sp>
      <p:sp>
        <p:nvSpPr>
          <p:cNvPr id="4" name="Slide Number Placeholder 3"/>
          <p:cNvSpPr>
            <a:spLocks noGrp="1"/>
          </p:cNvSpPr>
          <p:nvPr>
            <p:ph type="sldNum" sz="quarter" idx="10"/>
          </p:nvPr>
        </p:nvSpPr>
        <p:spPr/>
        <p:txBody>
          <a:bodyPr/>
          <a:lstStyle/>
          <a:p>
            <a:fld id="{D619F00E-9A68-9A45-9A40-54379875F4A0}" type="slidenum">
              <a:rPr lang="en-US" smtClean="0"/>
              <a:t>24</a:t>
            </a:fld>
            <a:endParaRPr lang="en-US"/>
          </a:p>
        </p:txBody>
      </p:sp>
    </p:spTree>
    <p:extLst>
      <p:ext uri="{BB962C8B-B14F-4D97-AF65-F5344CB8AC3E}">
        <p14:creationId xmlns:p14="http://schemas.microsoft.com/office/powerpoint/2010/main" val="1460264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BimlFlex</a:t>
            </a:r>
            <a:r>
              <a:rPr lang="en-US" dirty="0"/>
              <a:t> is a paid, ready-to-use framework built entirely in Biml. It can generate all sorts of solutions, such as Data Vaults and traditional data warehouses. You plug in the metadata and generate everything.</a:t>
            </a:r>
          </a:p>
        </p:txBody>
      </p:sp>
      <p:sp>
        <p:nvSpPr>
          <p:cNvPr id="4" name="Slide Number Placeholder 3"/>
          <p:cNvSpPr>
            <a:spLocks noGrp="1"/>
          </p:cNvSpPr>
          <p:nvPr>
            <p:ph type="sldNum" sz="quarter" idx="10"/>
          </p:nvPr>
        </p:nvSpPr>
        <p:spPr/>
        <p:txBody>
          <a:bodyPr/>
          <a:lstStyle/>
          <a:p>
            <a:fld id="{D619F00E-9A68-9A45-9A40-54379875F4A0}" type="slidenum">
              <a:rPr lang="en-US" smtClean="0"/>
              <a:t>25</a:t>
            </a:fld>
            <a:endParaRPr lang="en-US"/>
          </a:p>
        </p:txBody>
      </p:sp>
    </p:spTree>
    <p:extLst>
      <p:ext uri="{BB962C8B-B14F-4D97-AF65-F5344CB8AC3E}">
        <p14:creationId xmlns:p14="http://schemas.microsoft.com/office/powerpoint/2010/main" val="425307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slide.</a:t>
            </a:r>
          </a:p>
        </p:txBody>
      </p:sp>
      <p:sp>
        <p:nvSpPr>
          <p:cNvPr id="4" name="Slide Number Placeholder 3"/>
          <p:cNvSpPr>
            <a:spLocks noGrp="1"/>
          </p:cNvSpPr>
          <p:nvPr>
            <p:ph type="sldNum" sz="quarter" idx="10"/>
          </p:nvPr>
        </p:nvSpPr>
        <p:spPr/>
        <p:txBody>
          <a:bodyPr/>
          <a:lstStyle/>
          <a:p>
            <a:fld id="{D619F00E-9A68-9A45-9A40-54379875F4A0}" type="slidenum">
              <a:rPr lang="en-US" smtClean="0"/>
              <a:t>26</a:t>
            </a:fld>
            <a:endParaRPr lang="en-US"/>
          </a:p>
        </p:txBody>
      </p:sp>
    </p:spTree>
    <p:extLst>
      <p:ext uri="{BB962C8B-B14F-4D97-AF65-F5344CB8AC3E}">
        <p14:creationId xmlns:p14="http://schemas.microsoft.com/office/powerpoint/2010/main" val="2577689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Shorter summary slide.</a:t>
            </a:r>
          </a:p>
        </p:txBody>
      </p:sp>
      <p:sp>
        <p:nvSpPr>
          <p:cNvPr id="4" name="Slide Number Placeholder 3"/>
          <p:cNvSpPr>
            <a:spLocks noGrp="1"/>
          </p:cNvSpPr>
          <p:nvPr>
            <p:ph type="sldNum" sz="quarter" idx="10"/>
          </p:nvPr>
        </p:nvSpPr>
        <p:spPr/>
        <p:txBody>
          <a:bodyPr/>
          <a:lstStyle/>
          <a:p>
            <a:fld id="{D619F00E-9A68-9A45-9A40-54379875F4A0}" type="slidenum">
              <a:rPr lang="en-US" smtClean="0"/>
              <a:t>27</a:t>
            </a:fld>
            <a:endParaRPr lang="en-US"/>
          </a:p>
        </p:txBody>
      </p:sp>
    </p:spTree>
    <p:extLst>
      <p:ext uri="{BB962C8B-B14F-4D97-AF65-F5344CB8AC3E}">
        <p14:creationId xmlns:p14="http://schemas.microsoft.com/office/powerpoint/2010/main" val="3550169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a simple package</a:t>
            </a:r>
          </a:p>
        </p:txBody>
      </p:sp>
      <p:sp>
        <p:nvSpPr>
          <p:cNvPr id="4" name="Slide Number Placeholder 3"/>
          <p:cNvSpPr>
            <a:spLocks noGrp="1"/>
          </p:cNvSpPr>
          <p:nvPr>
            <p:ph type="sldNum" sz="quarter" idx="10"/>
          </p:nvPr>
        </p:nvSpPr>
        <p:spPr/>
        <p:txBody>
          <a:bodyPr/>
          <a:lstStyle/>
          <a:p>
            <a:fld id="{D619F00E-9A68-9A45-9A40-54379875F4A0}" type="slidenum">
              <a:rPr lang="en-US" smtClean="0"/>
              <a:t>28</a:t>
            </a:fld>
            <a:endParaRPr lang="en-US"/>
          </a:p>
        </p:txBody>
      </p:sp>
    </p:spTree>
    <p:extLst>
      <p:ext uri="{BB962C8B-B14F-4D97-AF65-F5344CB8AC3E}">
        <p14:creationId xmlns:p14="http://schemas.microsoft.com/office/powerpoint/2010/main" val="856735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talk about the most importing part of Biml: using metadata and C# to dynamically generate SSIS packages.</a:t>
            </a:r>
          </a:p>
        </p:txBody>
      </p:sp>
      <p:sp>
        <p:nvSpPr>
          <p:cNvPr id="4" name="Slide Number Placeholder 3"/>
          <p:cNvSpPr>
            <a:spLocks noGrp="1"/>
          </p:cNvSpPr>
          <p:nvPr>
            <p:ph type="sldNum" sz="quarter" idx="10"/>
          </p:nvPr>
        </p:nvSpPr>
        <p:spPr/>
        <p:txBody>
          <a:bodyPr/>
          <a:lstStyle/>
          <a:p>
            <a:fld id="{D619F00E-9A68-9A45-9A40-54379875F4A0}" type="slidenum">
              <a:rPr lang="en-US" smtClean="0"/>
              <a:t>29</a:t>
            </a:fld>
            <a:endParaRPr lang="en-US"/>
          </a:p>
        </p:txBody>
      </p:sp>
    </p:spTree>
    <p:extLst>
      <p:ext uri="{BB962C8B-B14F-4D97-AF65-F5344CB8AC3E}">
        <p14:creationId xmlns:p14="http://schemas.microsoft.com/office/powerpoint/2010/main" val="3494664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you don’t have to write XML to create every single package.</a:t>
            </a:r>
          </a:p>
        </p:txBody>
      </p:sp>
      <p:sp>
        <p:nvSpPr>
          <p:cNvPr id="4" name="Slide Number Placeholder 3"/>
          <p:cNvSpPr>
            <a:spLocks noGrp="1"/>
          </p:cNvSpPr>
          <p:nvPr>
            <p:ph type="sldNum" sz="quarter" idx="10"/>
          </p:nvPr>
        </p:nvSpPr>
        <p:spPr/>
        <p:txBody>
          <a:bodyPr/>
          <a:lstStyle/>
          <a:p>
            <a:fld id="{D619F00E-9A68-9A45-9A40-54379875F4A0}" type="slidenum">
              <a:rPr lang="en-US" smtClean="0"/>
              <a:t>30</a:t>
            </a:fld>
            <a:endParaRPr lang="en-US"/>
          </a:p>
        </p:txBody>
      </p:sp>
    </p:spTree>
    <p:extLst>
      <p:ext uri="{BB962C8B-B14F-4D97-AF65-F5344CB8AC3E}">
        <p14:creationId xmlns:p14="http://schemas.microsoft.com/office/powerpoint/2010/main" val="400488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A2CA2-985A-49D3-8AD6-4E4E61E33547}" type="slidenum">
              <a:rPr lang="en-US" smtClean="0"/>
              <a:t>3</a:t>
            </a:fld>
            <a:endParaRPr lang="en-US"/>
          </a:p>
        </p:txBody>
      </p:sp>
    </p:spTree>
    <p:extLst>
      <p:ext uri="{BB962C8B-B14F-4D97-AF65-F5344CB8AC3E}">
        <p14:creationId xmlns:p14="http://schemas.microsoft.com/office/powerpoint/2010/main" val="920569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metadata needs to be entered somewhere. If your Biml code is finished, this is the slowest part of the project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D619F00E-9A68-9A45-9A40-54379875F4A0}" type="slidenum">
              <a:rPr lang="en-US" smtClean="0"/>
              <a:t>32</a:t>
            </a:fld>
            <a:endParaRPr lang="en-US"/>
          </a:p>
        </p:txBody>
      </p:sp>
    </p:spTree>
    <p:extLst>
      <p:ext uri="{BB962C8B-B14F-4D97-AF65-F5344CB8AC3E}">
        <p14:creationId xmlns:p14="http://schemas.microsoft.com/office/powerpoint/2010/main" val="3741364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in Excel, a database or MDS.</a:t>
            </a:r>
          </a:p>
        </p:txBody>
      </p:sp>
      <p:sp>
        <p:nvSpPr>
          <p:cNvPr id="4" name="Slide Number Placeholder 3"/>
          <p:cNvSpPr>
            <a:spLocks noGrp="1"/>
          </p:cNvSpPr>
          <p:nvPr>
            <p:ph type="sldNum" sz="quarter" idx="10"/>
          </p:nvPr>
        </p:nvSpPr>
        <p:spPr/>
        <p:txBody>
          <a:bodyPr/>
          <a:lstStyle/>
          <a:p>
            <a:fld id="{D619F00E-9A68-9A45-9A40-54379875F4A0}" type="slidenum">
              <a:rPr lang="en-US" smtClean="0"/>
              <a:t>33</a:t>
            </a:fld>
            <a:endParaRPr lang="en-US"/>
          </a:p>
        </p:txBody>
      </p:sp>
    </p:spTree>
    <p:extLst>
      <p:ext uri="{BB962C8B-B14F-4D97-AF65-F5344CB8AC3E}">
        <p14:creationId xmlns:p14="http://schemas.microsoft.com/office/powerpoint/2010/main" val="206641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extract a lot of metadata from system views, like </a:t>
            </a:r>
            <a:r>
              <a:rPr lang="en-US" dirty="0" err="1"/>
              <a:t>sys.columns</a:t>
            </a:r>
            <a:r>
              <a:rPr lang="en-US" dirty="0"/>
              <a:t> or INFORMATION_SCHEMA.COLUMNS.</a:t>
            </a:r>
          </a:p>
        </p:txBody>
      </p:sp>
      <p:sp>
        <p:nvSpPr>
          <p:cNvPr id="4" name="Slide Number Placeholder 3"/>
          <p:cNvSpPr>
            <a:spLocks noGrp="1"/>
          </p:cNvSpPr>
          <p:nvPr>
            <p:ph type="sldNum" sz="quarter" idx="10"/>
          </p:nvPr>
        </p:nvSpPr>
        <p:spPr/>
        <p:txBody>
          <a:bodyPr/>
          <a:lstStyle/>
          <a:p>
            <a:fld id="{D619F00E-9A68-9A45-9A40-54379875F4A0}" type="slidenum">
              <a:rPr lang="en-US" smtClean="0"/>
              <a:t>34</a:t>
            </a:fld>
            <a:endParaRPr lang="en-US"/>
          </a:p>
        </p:txBody>
      </p:sp>
    </p:spTree>
    <p:extLst>
      <p:ext uri="{BB962C8B-B14F-4D97-AF65-F5344CB8AC3E}">
        <p14:creationId xmlns:p14="http://schemas.microsoft.com/office/powerpoint/2010/main" val="2835707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Biml also has extension methods that read metadata from source systems. This is the fastest option.</a:t>
            </a:r>
          </a:p>
        </p:txBody>
      </p:sp>
      <p:sp>
        <p:nvSpPr>
          <p:cNvPr id="4" name="Slide Number Placeholder 3"/>
          <p:cNvSpPr>
            <a:spLocks noGrp="1"/>
          </p:cNvSpPr>
          <p:nvPr>
            <p:ph type="sldNum" sz="quarter" idx="10"/>
          </p:nvPr>
        </p:nvSpPr>
        <p:spPr/>
        <p:txBody>
          <a:bodyPr/>
          <a:lstStyle/>
          <a:p>
            <a:fld id="{D619F00E-9A68-9A45-9A40-54379875F4A0}" type="slidenum">
              <a:rPr lang="en-US" smtClean="0"/>
              <a:t>35</a:t>
            </a:fld>
            <a:endParaRPr lang="en-US"/>
          </a:p>
        </p:txBody>
      </p:sp>
    </p:spTree>
    <p:extLst>
      <p:ext uri="{BB962C8B-B14F-4D97-AF65-F5344CB8AC3E}">
        <p14:creationId xmlns:p14="http://schemas.microsoft.com/office/powerpoint/2010/main" val="2256727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to gather metadata using the three methods.</a:t>
            </a:r>
          </a:p>
        </p:txBody>
      </p:sp>
      <p:sp>
        <p:nvSpPr>
          <p:cNvPr id="4" name="Slide Number Placeholder 3"/>
          <p:cNvSpPr>
            <a:spLocks noGrp="1"/>
          </p:cNvSpPr>
          <p:nvPr>
            <p:ph type="sldNum" sz="quarter" idx="10"/>
          </p:nvPr>
        </p:nvSpPr>
        <p:spPr/>
        <p:txBody>
          <a:bodyPr/>
          <a:lstStyle/>
          <a:p>
            <a:fld id="{D619F00E-9A68-9A45-9A40-54379875F4A0}" type="slidenum">
              <a:rPr lang="en-US" smtClean="0"/>
              <a:t>36</a:t>
            </a:fld>
            <a:endParaRPr lang="en-US"/>
          </a:p>
        </p:txBody>
      </p:sp>
    </p:spTree>
    <p:extLst>
      <p:ext uri="{BB962C8B-B14F-4D97-AF65-F5344CB8AC3E}">
        <p14:creationId xmlns:p14="http://schemas.microsoft.com/office/powerpoint/2010/main" val="1384940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BIML too difficult? Try reverse engineering your existing packages into Biml first.</a:t>
            </a:r>
          </a:p>
        </p:txBody>
      </p:sp>
      <p:sp>
        <p:nvSpPr>
          <p:cNvPr id="4" name="Slide Number Placeholder 3"/>
          <p:cNvSpPr>
            <a:spLocks noGrp="1"/>
          </p:cNvSpPr>
          <p:nvPr>
            <p:ph type="sldNum" sz="quarter" idx="10"/>
          </p:nvPr>
        </p:nvSpPr>
        <p:spPr/>
        <p:txBody>
          <a:bodyPr/>
          <a:lstStyle/>
          <a:p>
            <a:fld id="{D619F00E-9A68-9A45-9A40-54379875F4A0}" type="slidenum">
              <a:rPr lang="en-US" smtClean="0"/>
              <a:t>37</a:t>
            </a:fld>
            <a:endParaRPr lang="en-US"/>
          </a:p>
        </p:txBody>
      </p:sp>
    </p:spTree>
    <p:extLst>
      <p:ext uri="{BB962C8B-B14F-4D97-AF65-F5344CB8AC3E}">
        <p14:creationId xmlns:p14="http://schemas.microsoft.com/office/powerpoint/2010/main" val="2985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Reverse engineer an SSIS package.</a:t>
            </a:r>
          </a:p>
        </p:txBody>
      </p:sp>
      <p:sp>
        <p:nvSpPr>
          <p:cNvPr id="4" name="Slide Number Placeholder 3"/>
          <p:cNvSpPr>
            <a:spLocks noGrp="1"/>
          </p:cNvSpPr>
          <p:nvPr>
            <p:ph type="sldNum" sz="quarter" idx="10"/>
          </p:nvPr>
        </p:nvSpPr>
        <p:spPr/>
        <p:txBody>
          <a:bodyPr/>
          <a:lstStyle/>
          <a:p>
            <a:fld id="{D619F00E-9A68-9A45-9A40-54379875F4A0}" type="slidenum">
              <a:rPr lang="en-US" smtClean="0"/>
              <a:t>39</a:t>
            </a:fld>
            <a:endParaRPr lang="en-US"/>
          </a:p>
        </p:txBody>
      </p:sp>
    </p:spTree>
    <p:extLst>
      <p:ext uri="{BB962C8B-B14F-4D97-AF65-F5344CB8AC3E}">
        <p14:creationId xmlns:p14="http://schemas.microsoft.com/office/powerpoint/2010/main" val="1930866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879DE8-033B-403C-98E2-CC7E6B4AF75D}" type="slidenum">
              <a:rPr lang="en-US" smtClean="0"/>
              <a:t>41</a:t>
            </a:fld>
            <a:endParaRPr lang="en-US"/>
          </a:p>
        </p:txBody>
      </p:sp>
    </p:spTree>
    <p:extLst>
      <p:ext uri="{BB962C8B-B14F-4D97-AF65-F5344CB8AC3E}">
        <p14:creationId xmlns:p14="http://schemas.microsoft.com/office/powerpoint/2010/main" val="78461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 yourself, but keep</a:t>
            </a:r>
            <a:r>
              <a:rPr lang="en-US" baseline="0" dirty="0"/>
              <a:t> it short. Mention your years of experience and how they can reach you.</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10/5/2018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84648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Biml? show how generating SSIS packages can save you a lot of time.</a:t>
            </a:r>
          </a:p>
          <a:p>
            <a:pPr marL="171450" indent="-171450">
              <a:buFont typeface="Arial" panose="020B0604020202020204" pitchFamily="34" charset="0"/>
              <a:buChar char="•"/>
            </a:pPr>
            <a:r>
              <a:rPr lang="en-US" dirty="0"/>
              <a:t>introduction: intro to the language, tooling. Demo of how to create a simple package, without BimlScript.</a:t>
            </a:r>
          </a:p>
          <a:p>
            <a:pPr marL="171450" indent="-171450">
              <a:buFont typeface="Arial" panose="020B0604020202020204" pitchFamily="34" charset="0"/>
              <a:buChar char="•"/>
            </a:pPr>
            <a:r>
              <a:rPr lang="en-US" dirty="0"/>
              <a:t>using metadata: BimlScript &amp; how to import metadata</a:t>
            </a:r>
          </a:p>
        </p:txBody>
      </p:sp>
      <p:sp>
        <p:nvSpPr>
          <p:cNvPr id="4" name="Slide Number Placeholder 3"/>
          <p:cNvSpPr>
            <a:spLocks noGrp="1"/>
          </p:cNvSpPr>
          <p:nvPr>
            <p:ph type="sldNum" sz="quarter" idx="10"/>
          </p:nvPr>
        </p:nvSpPr>
        <p:spPr/>
        <p:txBody>
          <a:bodyPr/>
          <a:lstStyle/>
          <a:p>
            <a:fld id="{D619F00E-9A68-9A45-9A40-54379875F4A0}" type="slidenum">
              <a:rPr lang="en-US" smtClean="0"/>
              <a:t>5</a:t>
            </a:fld>
            <a:endParaRPr lang="en-US"/>
          </a:p>
        </p:txBody>
      </p:sp>
    </p:spTree>
    <p:extLst>
      <p:ext uri="{BB962C8B-B14F-4D97-AF65-F5344CB8AC3E}">
        <p14:creationId xmlns:p14="http://schemas.microsoft.com/office/powerpoint/2010/main" val="396161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that explains why using Biml can be a really asset in any data warehouse or data integration project.</a:t>
            </a:r>
          </a:p>
        </p:txBody>
      </p:sp>
      <p:sp>
        <p:nvSpPr>
          <p:cNvPr id="4" name="Slide Number Placeholder 3"/>
          <p:cNvSpPr>
            <a:spLocks noGrp="1"/>
          </p:cNvSpPr>
          <p:nvPr>
            <p:ph type="sldNum" sz="quarter" idx="10"/>
          </p:nvPr>
        </p:nvSpPr>
        <p:spPr/>
        <p:txBody>
          <a:bodyPr/>
          <a:lstStyle/>
          <a:p>
            <a:fld id="{D619F00E-9A68-9A45-9A40-54379875F4A0}" type="slidenum">
              <a:rPr lang="en-US" smtClean="0"/>
              <a:t>6</a:t>
            </a:fld>
            <a:endParaRPr lang="en-US"/>
          </a:p>
        </p:txBody>
      </p:sp>
    </p:spTree>
    <p:extLst>
      <p:ext uri="{BB962C8B-B14F-4D97-AF65-F5344CB8AC3E}">
        <p14:creationId xmlns:p14="http://schemas.microsoft.com/office/powerpoint/2010/main" val="1151767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staging packages to transfer AW 2017 to a staging environment.</a:t>
            </a:r>
          </a:p>
        </p:txBody>
      </p:sp>
      <p:sp>
        <p:nvSpPr>
          <p:cNvPr id="4" name="Slide Number Placeholder 3"/>
          <p:cNvSpPr>
            <a:spLocks noGrp="1"/>
          </p:cNvSpPr>
          <p:nvPr>
            <p:ph type="sldNum" sz="quarter" idx="10"/>
          </p:nvPr>
        </p:nvSpPr>
        <p:spPr/>
        <p:txBody>
          <a:bodyPr/>
          <a:lstStyle/>
          <a:p>
            <a:fld id="{D619F00E-9A68-9A45-9A40-54379875F4A0}" type="slidenum">
              <a:rPr lang="en-US" smtClean="0"/>
              <a:t>7</a:t>
            </a:fld>
            <a:endParaRPr lang="en-US"/>
          </a:p>
        </p:txBody>
      </p:sp>
    </p:spTree>
    <p:extLst>
      <p:ext uri="{BB962C8B-B14F-4D97-AF65-F5344CB8AC3E}">
        <p14:creationId xmlns:p14="http://schemas.microsoft.com/office/powerpoint/2010/main" val="46776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inspirational quote</a:t>
            </a:r>
          </a:p>
        </p:txBody>
      </p:sp>
      <p:sp>
        <p:nvSpPr>
          <p:cNvPr id="4" name="Slide Number Placeholder 3"/>
          <p:cNvSpPr>
            <a:spLocks noGrp="1"/>
          </p:cNvSpPr>
          <p:nvPr>
            <p:ph type="sldNum" sz="quarter" idx="10"/>
          </p:nvPr>
        </p:nvSpPr>
        <p:spPr/>
        <p:txBody>
          <a:bodyPr/>
          <a:lstStyle/>
          <a:p>
            <a:fld id="{D619F00E-9A68-9A45-9A40-54379875F4A0}" type="slidenum">
              <a:rPr lang="en-US" smtClean="0"/>
              <a:t>8</a:t>
            </a:fld>
            <a:endParaRPr lang="en-US"/>
          </a:p>
        </p:txBody>
      </p:sp>
    </p:spTree>
    <p:extLst>
      <p:ext uri="{BB962C8B-B14F-4D97-AF65-F5344CB8AC3E}">
        <p14:creationId xmlns:p14="http://schemas.microsoft.com/office/powerpoint/2010/main" val="168729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repetitive work when creating ETL with SSIS</a:t>
            </a:r>
          </a:p>
          <a:p>
            <a:r>
              <a:rPr lang="en-US" dirty="0"/>
              <a:t>Using Biml removes some of this grunt work.</a:t>
            </a:r>
          </a:p>
        </p:txBody>
      </p:sp>
      <p:sp>
        <p:nvSpPr>
          <p:cNvPr id="4" name="Slide Number Placeholder 3"/>
          <p:cNvSpPr>
            <a:spLocks noGrp="1"/>
          </p:cNvSpPr>
          <p:nvPr>
            <p:ph type="sldNum" sz="quarter" idx="10"/>
          </p:nvPr>
        </p:nvSpPr>
        <p:spPr/>
        <p:txBody>
          <a:bodyPr/>
          <a:lstStyle/>
          <a:p>
            <a:fld id="{D619F00E-9A68-9A45-9A40-54379875F4A0}" type="slidenum">
              <a:rPr lang="en-US" smtClean="0"/>
              <a:t>9</a:t>
            </a:fld>
            <a:endParaRPr lang="en-US"/>
          </a:p>
        </p:txBody>
      </p:sp>
    </p:spTree>
    <p:extLst>
      <p:ext uri="{BB962C8B-B14F-4D97-AF65-F5344CB8AC3E}">
        <p14:creationId xmlns:p14="http://schemas.microsoft.com/office/powerpoint/2010/main" val="253712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263929262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26093216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31867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4777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44296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728853"/>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0979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en-US"/>
              <a:t>Click to edit Master title style</a:t>
            </a:r>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7" name="Slide Number Placeholder 5"/>
          <p:cNvSpPr>
            <a:spLocks noGrp="1"/>
          </p:cNvSpPr>
          <p:nvPr>
            <p:ph type="sldNum" sz="quarter" idx="12"/>
          </p:nvPr>
        </p:nvSpPr>
        <p:spPr>
          <a:xfrm>
            <a:off x="838200" y="6356349"/>
            <a:ext cx="2743200" cy="365125"/>
          </a:xfrm>
          <a:prstGeom prst="rect">
            <a:avLst/>
          </a:prstGeom>
        </p:spPr>
        <p:txBody>
          <a:bodyPr/>
          <a:lstStyle/>
          <a:p>
            <a:fld id="{D41FD555-2F82-9747-928C-A3E63261FF2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3639005646"/>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2072"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213688548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74" r:id="rId8"/>
  </p:sldLayoutIdLst>
  <p:hf hdr="0" dt="0"/>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jpg"/><Relationship Id="rId3" Type="http://schemas.openxmlformats.org/officeDocument/2006/relationships/slideLayout" Target="../slideLayouts/slideLayout4.xml"/><Relationship Id="rId7" Type="http://schemas.openxmlformats.org/officeDocument/2006/relationships/image" Target="../media/image23.jpg"/><Relationship Id="rId12" Type="http://schemas.openxmlformats.org/officeDocument/2006/relationships/image" Target="../media/image28.pn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image" Target="../media/image22.emf"/><Relationship Id="rId11" Type="http://schemas.openxmlformats.org/officeDocument/2006/relationships/image" Target="../media/image27.png"/><Relationship Id="rId5" Type="http://schemas.openxmlformats.org/officeDocument/2006/relationships/oleObject" Target="../embeddings/oleObject2.bin"/><Relationship Id="rId10" Type="http://schemas.openxmlformats.org/officeDocument/2006/relationships/image" Target="../media/image26.png"/><Relationship Id="rId4" Type="http://schemas.openxmlformats.org/officeDocument/2006/relationships/notesSlide" Target="../notesSlides/notesSlide4.xml"/><Relationship Id="rId9" Type="http://schemas.openxmlformats.org/officeDocument/2006/relationships/image" Target="../media/image25.png"/><Relationship Id="rId1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www.cathrinewilhelmsen.net/biml/"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D27A6-DB68-4434-84E7-202BB9C74BFE}"/>
              </a:ext>
            </a:extLst>
          </p:cNvPr>
          <p:cNvSpPr>
            <a:spLocks noGrp="1"/>
          </p:cNvSpPr>
          <p:nvPr>
            <p:ph type="ctrTitle"/>
          </p:nvPr>
        </p:nvSpPr>
        <p:spPr/>
        <p:txBody>
          <a:bodyPr/>
          <a:lstStyle/>
          <a:p>
            <a:r>
              <a:rPr lang="en-US" dirty="0"/>
              <a:t>Introduction to Biml - Generating your SSIS packages from scratch</a:t>
            </a:r>
          </a:p>
        </p:txBody>
      </p:sp>
      <p:sp>
        <p:nvSpPr>
          <p:cNvPr id="6" name="Text Placeholder 5">
            <a:extLst>
              <a:ext uri="{FF2B5EF4-FFF2-40B4-BE49-F238E27FC236}">
                <a16:creationId xmlns:a16="http://schemas.microsoft.com/office/drawing/2014/main" id="{21A35276-A2AF-4B50-96FE-B79925101E19}"/>
              </a:ext>
            </a:extLst>
          </p:cNvPr>
          <p:cNvSpPr>
            <a:spLocks noGrp="1"/>
          </p:cNvSpPr>
          <p:nvPr>
            <p:ph type="body" sz="quarter" idx="10"/>
          </p:nvPr>
        </p:nvSpPr>
        <p:spPr/>
        <p:txBody>
          <a:bodyPr/>
          <a:lstStyle/>
          <a:p>
            <a:r>
              <a:rPr lang="en-US" dirty="0"/>
              <a:t>Koen Verbeeck</a:t>
            </a:r>
          </a:p>
        </p:txBody>
      </p:sp>
      <p:sp>
        <p:nvSpPr>
          <p:cNvPr id="4" name="Slide Number Placeholder 3">
            <a:extLst>
              <a:ext uri="{FF2B5EF4-FFF2-40B4-BE49-F238E27FC236}">
                <a16:creationId xmlns:a16="http://schemas.microsoft.com/office/drawing/2014/main" id="{4533819F-54E1-4416-A686-A9692E93A5CA}"/>
              </a:ext>
            </a:extLst>
          </p:cNvPr>
          <p:cNvSpPr>
            <a:spLocks noGrp="1"/>
          </p:cNvSpPr>
          <p:nvPr>
            <p:ph type="sldNum" sz="quarter" idx="4294967295"/>
          </p:nvPr>
        </p:nvSpPr>
        <p:spPr/>
        <p:txBody>
          <a:bodyPr/>
          <a:lstStyle/>
          <a:p>
            <a:fld id="{D41FD555-2F82-9747-928C-A3E63261FF2A}" type="slidenum">
              <a:rPr lang="en-US" smtClean="0"/>
              <a:pPr/>
              <a:t>1</a:t>
            </a:fld>
            <a:endParaRPr lang="en-US"/>
          </a:p>
        </p:txBody>
      </p:sp>
    </p:spTree>
    <p:extLst>
      <p:ext uri="{BB962C8B-B14F-4D97-AF65-F5344CB8AC3E}">
        <p14:creationId xmlns:p14="http://schemas.microsoft.com/office/powerpoint/2010/main" val="1871871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fbeeldingsresultaat voor boring">
            <a:extLst>
              <a:ext uri="{FF2B5EF4-FFF2-40B4-BE49-F238E27FC236}">
                <a16:creationId xmlns:a16="http://schemas.microsoft.com/office/drawing/2014/main" id="{35EE100A-DF04-4D2A-8731-E9B95CE02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044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CB7E3C-A4CC-4736-9221-168DA8BF5405}"/>
              </a:ext>
            </a:extLst>
          </p:cNvPr>
          <p:cNvSpPr>
            <a:spLocks noGrp="1"/>
          </p:cNvSpPr>
          <p:nvPr>
            <p:ph type="title"/>
          </p:nvPr>
        </p:nvSpPr>
        <p:spPr/>
        <p:txBody>
          <a:bodyPr>
            <a:normAutofit fontScale="90000"/>
          </a:bodyPr>
          <a:lstStyle/>
          <a:p>
            <a:r>
              <a:rPr lang="en-US" sz="7200" b="1" dirty="0"/>
              <a:t>why Biml?</a:t>
            </a:r>
          </a:p>
        </p:txBody>
      </p:sp>
    </p:spTree>
    <p:extLst>
      <p:ext uri="{BB962C8B-B14F-4D97-AF65-F5344CB8AC3E}">
        <p14:creationId xmlns:p14="http://schemas.microsoft.com/office/powerpoint/2010/main" val="1622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7E3C-A4CC-4736-9221-168DA8BF5405}"/>
              </a:ext>
            </a:extLst>
          </p:cNvPr>
          <p:cNvSpPr>
            <a:spLocks noGrp="1"/>
          </p:cNvSpPr>
          <p:nvPr>
            <p:ph type="title"/>
          </p:nvPr>
        </p:nvSpPr>
        <p:spPr/>
        <p:txBody>
          <a:bodyPr/>
          <a:lstStyle/>
          <a:p>
            <a:r>
              <a:rPr lang="en-US" dirty="0"/>
              <a:t>when to use Biml?</a:t>
            </a:r>
          </a:p>
        </p:txBody>
      </p:sp>
      <p:pic>
        <p:nvPicPr>
          <p:cNvPr id="2050" name="Picture 2" descr="Afbeeldingsresultaat voor picasso repetition">
            <a:extLst>
              <a:ext uri="{FF2B5EF4-FFF2-40B4-BE49-F238E27FC236}">
                <a16:creationId xmlns:a16="http://schemas.microsoft.com/office/drawing/2014/main" id="{1960B197-295F-4CC2-A320-C4A13109A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88" y="1690688"/>
            <a:ext cx="6205224" cy="32537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mona lisa">
            <a:extLst>
              <a:ext uri="{FF2B5EF4-FFF2-40B4-BE49-F238E27FC236}">
                <a16:creationId xmlns:a16="http://schemas.microsoft.com/office/drawing/2014/main" id="{BDF04500-BE00-4BCF-9564-169BBD8D0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469" y="1431590"/>
            <a:ext cx="253365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6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16D4-D5BD-4106-BD7D-8156472CF04C}"/>
              </a:ext>
            </a:extLst>
          </p:cNvPr>
          <p:cNvSpPr>
            <a:spLocks noGrp="1"/>
          </p:cNvSpPr>
          <p:nvPr>
            <p:ph type="title"/>
          </p:nvPr>
        </p:nvSpPr>
        <p:spPr/>
        <p:txBody>
          <a:bodyPr/>
          <a:lstStyle/>
          <a:p>
            <a:r>
              <a:rPr lang="en-US" dirty="0"/>
              <a:t>many different solutions</a:t>
            </a:r>
          </a:p>
        </p:txBody>
      </p:sp>
      <p:sp>
        <p:nvSpPr>
          <p:cNvPr id="3" name="Content Placeholder 2">
            <a:extLst>
              <a:ext uri="{FF2B5EF4-FFF2-40B4-BE49-F238E27FC236}">
                <a16:creationId xmlns:a16="http://schemas.microsoft.com/office/drawing/2014/main" id="{C67ABB36-488C-4FA6-AF79-80F46E117DCA}"/>
              </a:ext>
            </a:extLst>
          </p:cNvPr>
          <p:cNvSpPr>
            <a:spLocks noGrp="1"/>
          </p:cNvSpPr>
          <p:nvPr>
            <p:ph idx="1"/>
          </p:nvPr>
        </p:nvSpPr>
        <p:spPr/>
        <p:txBody>
          <a:bodyPr/>
          <a:lstStyle/>
          <a:p>
            <a:r>
              <a:rPr lang="en-US" dirty="0"/>
              <a:t>the “dynamic” package</a:t>
            </a:r>
          </a:p>
          <a:p>
            <a:r>
              <a:rPr lang="en-US" dirty="0"/>
              <a:t>other DWH automation vendors</a:t>
            </a:r>
          </a:p>
        </p:txBody>
      </p:sp>
      <p:sp>
        <p:nvSpPr>
          <p:cNvPr id="6" name="AutoShape 2" descr="Afbeeldingsresultaat voor wherescape red">
            <a:extLst>
              <a:ext uri="{FF2B5EF4-FFF2-40B4-BE49-F238E27FC236}">
                <a16:creationId xmlns:a16="http://schemas.microsoft.com/office/drawing/2014/main" id="{42427DBA-38EB-4927-9755-E31917E8396E}"/>
              </a:ext>
            </a:extLst>
          </p:cNvPr>
          <p:cNvSpPr>
            <a:spLocks noChangeAspect="1" noChangeArrowheads="1"/>
          </p:cNvSpPr>
          <p:nvPr/>
        </p:nvSpPr>
        <p:spPr bwMode="auto">
          <a:xfrm>
            <a:off x="5943599" y="3276599"/>
            <a:ext cx="2737821" cy="27378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17602E4F-DA3A-4468-92A4-DD62A016ABD4}"/>
              </a:ext>
            </a:extLst>
          </p:cNvPr>
          <p:cNvPicPr>
            <a:picLocks noChangeAspect="1"/>
          </p:cNvPicPr>
          <p:nvPr/>
        </p:nvPicPr>
        <p:blipFill>
          <a:blip r:embed="rId3"/>
          <a:stretch>
            <a:fillRect/>
          </a:stretch>
        </p:blipFill>
        <p:spPr>
          <a:xfrm>
            <a:off x="1831443" y="3520322"/>
            <a:ext cx="3832528" cy="1466359"/>
          </a:xfrm>
          <a:prstGeom prst="rect">
            <a:avLst/>
          </a:prstGeom>
        </p:spPr>
      </p:pic>
      <p:pic>
        <p:nvPicPr>
          <p:cNvPr id="3084" name="Picture 12" descr="Afbeeldingsresultaat voor timextender">
            <a:extLst>
              <a:ext uri="{FF2B5EF4-FFF2-40B4-BE49-F238E27FC236}">
                <a16:creationId xmlns:a16="http://schemas.microsoft.com/office/drawing/2014/main" id="{75A3A67D-1B70-48A2-BD4F-D63C016A9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856" y="3997607"/>
            <a:ext cx="4357128" cy="5117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068F147-B6B5-495E-8075-211E5ACB4D5A}"/>
              </a:ext>
            </a:extLst>
          </p:cNvPr>
          <p:cNvPicPr>
            <a:picLocks noChangeAspect="1"/>
          </p:cNvPicPr>
          <p:nvPr/>
        </p:nvPicPr>
        <p:blipFill>
          <a:blip r:embed="rId5"/>
          <a:stretch>
            <a:fillRect/>
          </a:stretch>
        </p:blipFill>
        <p:spPr>
          <a:xfrm>
            <a:off x="4663190" y="5044220"/>
            <a:ext cx="2865368" cy="777307"/>
          </a:xfrm>
          <a:prstGeom prst="rect">
            <a:avLst/>
          </a:prstGeom>
        </p:spPr>
      </p:pic>
    </p:spTree>
    <p:extLst>
      <p:ext uri="{BB962C8B-B14F-4D97-AF65-F5344CB8AC3E}">
        <p14:creationId xmlns:p14="http://schemas.microsoft.com/office/powerpoint/2010/main" val="14202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iggy, Bank, Money, Finance, Business, Banking">
            <a:extLst>
              <a:ext uri="{FF2B5EF4-FFF2-40B4-BE49-F238E27FC236}">
                <a16:creationId xmlns:a16="http://schemas.microsoft.com/office/drawing/2014/main" id="{ADEF3BB2-66A6-4549-B767-62F4E54A66B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50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8949D8-EA8A-432C-839A-9D1F650F4763}"/>
              </a:ext>
            </a:extLst>
          </p:cNvPr>
          <p:cNvSpPr>
            <a:spLocks noGrp="1"/>
          </p:cNvSpPr>
          <p:nvPr>
            <p:ph type="title"/>
          </p:nvPr>
        </p:nvSpPr>
        <p:spPr>
          <a:xfrm>
            <a:off x="7426569" y="224450"/>
            <a:ext cx="4765431" cy="947860"/>
          </a:xfrm>
        </p:spPr>
        <p:txBody>
          <a:bodyPr/>
          <a:lstStyle/>
          <a:p>
            <a:r>
              <a:rPr lang="en-US" dirty="0">
                <a:solidFill>
                  <a:schemeClr val="bg1"/>
                </a:solidFill>
              </a:rPr>
              <a:t>advantages of Biml</a:t>
            </a:r>
          </a:p>
        </p:txBody>
      </p:sp>
    </p:spTree>
    <p:extLst>
      <p:ext uri="{BB962C8B-B14F-4D97-AF65-F5344CB8AC3E}">
        <p14:creationId xmlns:p14="http://schemas.microsoft.com/office/powerpoint/2010/main" val="283657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fbeeldingsresultaat voor toolbox">
            <a:extLst>
              <a:ext uri="{FF2B5EF4-FFF2-40B4-BE49-F238E27FC236}">
                <a16:creationId xmlns:a16="http://schemas.microsoft.com/office/drawing/2014/main" id="{943774CC-F894-4377-AFDA-694D35607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401"/>
            <a:ext cx="7479323" cy="560949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65B08E0-FBF1-42CE-9A05-667DC07AFD63}"/>
              </a:ext>
            </a:extLst>
          </p:cNvPr>
          <p:cNvSpPr txBox="1">
            <a:spLocks/>
          </p:cNvSpPr>
          <p:nvPr/>
        </p:nvSpPr>
        <p:spPr>
          <a:xfrm>
            <a:off x="7426569" y="224450"/>
            <a:ext cx="4765431" cy="94786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dirty="0"/>
              <a:t>advantages of Biml</a:t>
            </a:r>
          </a:p>
        </p:txBody>
      </p:sp>
    </p:spTree>
    <p:extLst>
      <p:ext uri="{BB962C8B-B14F-4D97-AF65-F5344CB8AC3E}">
        <p14:creationId xmlns:p14="http://schemas.microsoft.com/office/powerpoint/2010/main" val="316412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fbeeldingsresultaat voor freedom">
            <a:extLst>
              <a:ext uri="{FF2B5EF4-FFF2-40B4-BE49-F238E27FC236}">
                <a16:creationId xmlns:a16="http://schemas.microsoft.com/office/drawing/2014/main" id="{ACFA82E4-CE62-4A3A-AEC6-C46B7FACF9B5}"/>
              </a:ext>
            </a:extLst>
          </p:cNvPr>
          <p:cNvPicPr>
            <a:picLocks noChangeArrowheads="1"/>
          </p:cNvPicPr>
          <p:nvPr/>
        </p:nvPicPr>
        <p:blipFill rotWithShape="1">
          <a:blip r:embed="rId3">
            <a:extLst>
              <a:ext uri="{28A0092B-C50C-407E-A947-70E740481C1C}">
                <a14:useLocalDpi xmlns:a14="http://schemas.microsoft.com/office/drawing/2010/main" val="0"/>
              </a:ext>
            </a:extLst>
          </a:blip>
          <a:srcRect r="-20"/>
          <a:stretch/>
        </p:blipFill>
        <p:spPr bwMode="auto">
          <a:xfrm>
            <a:off x="0" y="-1"/>
            <a:ext cx="12217893" cy="6986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8949D8-EA8A-432C-839A-9D1F650F4763}"/>
              </a:ext>
            </a:extLst>
          </p:cNvPr>
          <p:cNvSpPr>
            <a:spLocks noGrp="1"/>
          </p:cNvSpPr>
          <p:nvPr>
            <p:ph type="title"/>
          </p:nvPr>
        </p:nvSpPr>
        <p:spPr>
          <a:xfrm>
            <a:off x="2749062" y="365126"/>
            <a:ext cx="7684477" cy="760290"/>
          </a:xfrm>
        </p:spPr>
        <p:txBody>
          <a:bodyPr/>
          <a:lstStyle/>
          <a:p>
            <a:r>
              <a:rPr lang="en-US" dirty="0">
                <a:solidFill>
                  <a:schemeClr val="bg1"/>
                </a:solidFill>
              </a:rPr>
              <a:t>advantages of Biml</a:t>
            </a:r>
          </a:p>
        </p:txBody>
      </p:sp>
    </p:spTree>
    <p:extLst>
      <p:ext uri="{BB962C8B-B14F-4D97-AF65-F5344CB8AC3E}">
        <p14:creationId xmlns:p14="http://schemas.microsoft.com/office/powerpoint/2010/main" val="21111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02477-366E-4B38-B0B6-5DEB65856BB8}"/>
              </a:ext>
            </a:extLst>
          </p:cNvPr>
          <p:cNvSpPr>
            <a:spLocks noGrp="1"/>
          </p:cNvSpPr>
          <p:nvPr>
            <p:ph type="title"/>
          </p:nvPr>
        </p:nvSpPr>
        <p:spPr>
          <a:xfrm>
            <a:off x="381369" y="381375"/>
            <a:ext cx="11429264" cy="6095252"/>
          </a:xfrm>
        </p:spPr>
        <p:txBody>
          <a:bodyPr/>
          <a:lstStyle/>
          <a:p>
            <a:r>
              <a:rPr lang="en-US" dirty="0"/>
              <a:t>what is Biml?</a:t>
            </a:r>
          </a:p>
        </p:txBody>
      </p:sp>
    </p:spTree>
    <p:extLst>
      <p:ext uri="{BB962C8B-B14F-4D97-AF65-F5344CB8AC3E}">
        <p14:creationId xmlns:p14="http://schemas.microsoft.com/office/powerpoint/2010/main" val="616531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C6234-CB69-439F-9A33-FEB3B3C9CB41}"/>
              </a:ext>
            </a:extLst>
          </p:cNvPr>
          <p:cNvSpPr>
            <a:spLocks noGrp="1"/>
          </p:cNvSpPr>
          <p:nvPr>
            <p:ph type="title"/>
          </p:nvPr>
        </p:nvSpPr>
        <p:spPr/>
        <p:txBody>
          <a:bodyPr/>
          <a:lstStyle/>
          <a:p>
            <a:r>
              <a:rPr lang="en-US" dirty="0"/>
              <a:t>what is Biml?</a:t>
            </a:r>
          </a:p>
        </p:txBody>
      </p:sp>
      <p:pic>
        <p:nvPicPr>
          <p:cNvPr id="7170" name="Picture 2" descr="Varigence">
            <a:extLst>
              <a:ext uri="{FF2B5EF4-FFF2-40B4-BE49-F238E27FC236}">
                <a16:creationId xmlns:a16="http://schemas.microsoft.com/office/drawing/2014/main" id="{C1A50F5E-6405-404D-BFAD-597BA159D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214" y="365125"/>
            <a:ext cx="3432586" cy="10915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8BBD23-3BE8-4C4F-93AF-2899063E9EDA}"/>
              </a:ext>
            </a:extLst>
          </p:cNvPr>
          <p:cNvPicPr>
            <a:picLocks noChangeAspect="1"/>
          </p:cNvPicPr>
          <p:nvPr/>
        </p:nvPicPr>
        <p:blipFill>
          <a:blip r:embed="rId4"/>
          <a:stretch>
            <a:fillRect/>
          </a:stretch>
        </p:blipFill>
        <p:spPr>
          <a:xfrm>
            <a:off x="0" y="1784905"/>
            <a:ext cx="12189859" cy="4662787"/>
          </a:xfrm>
          <a:prstGeom prst="rect">
            <a:avLst/>
          </a:prstGeom>
        </p:spPr>
      </p:pic>
    </p:spTree>
    <p:extLst>
      <p:ext uri="{BB962C8B-B14F-4D97-AF65-F5344CB8AC3E}">
        <p14:creationId xmlns:p14="http://schemas.microsoft.com/office/powerpoint/2010/main" val="196082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69B4-296D-4347-B92C-4F6C195633B4}"/>
              </a:ext>
            </a:extLst>
          </p:cNvPr>
          <p:cNvSpPr>
            <a:spLocks noGrp="1"/>
          </p:cNvSpPr>
          <p:nvPr>
            <p:ph type="title"/>
          </p:nvPr>
        </p:nvSpPr>
        <p:spPr/>
        <p:txBody>
          <a:bodyPr/>
          <a:lstStyle/>
          <a:p>
            <a:r>
              <a:rPr lang="en-US" dirty="0"/>
              <a:t>what is Biml?</a:t>
            </a:r>
          </a:p>
        </p:txBody>
      </p:sp>
      <p:sp>
        <p:nvSpPr>
          <p:cNvPr id="5" name="Slide Number Placeholder 4">
            <a:extLst>
              <a:ext uri="{FF2B5EF4-FFF2-40B4-BE49-F238E27FC236}">
                <a16:creationId xmlns:a16="http://schemas.microsoft.com/office/drawing/2014/main" id="{FA605291-1B6D-4840-8210-1F7203AE0725}"/>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t>18</a:t>
            </a:fld>
            <a:endParaRPr lang="en-US"/>
          </a:p>
        </p:txBody>
      </p:sp>
      <p:pic>
        <p:nvPicPr>
          <p:cNvPr id="6" name="Picture 5">
            <a:extLst>
              <a:ext uri="{FF2B5EF4-FFF2-40B4-BE49-F238E27FC236}">
                <a16:creationId xmlns:a16="http://schemas.microsoft.com/office/drawing/2014/main" id="{3E072FDA-C1ED-4A7F-AD2B-167CAF54E572}"/>
              </a:ext>
            </a:extLst>
          </p:cNvPr>
          <p:cNvPicPr>
            <a:picLocks noChangeAspect="1"/>
          </p:cNvPicPr>
          <p:nvPr/>
        </p:nvPicPr>
        <p:blipFill>
          <a:blip r:embed="rId3"/>
          <a:stretch>
            <a:fillRect/>
          </a:stretch>
        </p:blipFill>
        <p:spPr>
          <a:xfrm>
            <a:off x="599981" y="1537537"/>
            <a:ext cx="7004880" cy="2679462"/>
          </a:xfrm>
          <a:prstGeom prst="rect">
            <a:avLst/>
          </a:prstGeom>
        </p:spPr>
      </p:pic>
      <p:pic>
        <p:nvPicPr>
          <p:cNvPr id="7" name="Picture 6">
            <a:extLst>
              <a:ext uri="{FF2B5EF4-FFF2-40B4-BE49-F238E27FC236}">
                <a16:creationId xmlns:a16="http://schemas.microsoft.com/office/drawing/2014/main" id="{E8E4D0EF-038E-41CF-B094-9C178CA0B3F3}"/>
              </a:ext>
            </a:extLst>
          </p:cNvPr>
          <p:cNvPicPr>
            <a:picLocks noChangeAspect="1"/>
          </p:cNvPicPr>
          <p:nvPr/>
        </p:nvPicPr>
        <p:blipFill>
          <a:blip r:embed="rId4"/>
          <a:stretch>
            <a:fillRect/>
          </a:stretch>
        </p:blipFill>
        <p:spPr>
          <a:xfrm>
            <a:off x="6945665" y="2820507"/>
            <a:ext cx="5145930" cy="3841580"/>
          </a:xfrm>
          <a:prstGeom prst="rect">
            <a:avLst/>
          </a:prstGeom>
        </p:spPr>
      </p:pic>
      <p:cxnSp>
        <p:nvCxnSpPr>
          <p:cNvPr id="9" name="Connector: Elbow 8">
            <a:extLst>
              <a:ext uri="{FF2B5EF4-FFF2-40B4-BE49-F238E27FC236}">
                <a16:creationId xmlns:a16="http://schemas.microsoft.com/office/drawing/2014/main" id="{7CC1882A-1722-431E-9BE3-82323040D51D}"/>
              </a:ext>
            </a:extLst>
          </p:cNvPr>
          <p:cNvCxnSpPr>
            <a:stCxn id="6" idx="2"/>
            <a:endCxn id="7" idx="1"/>
          </p:cNvCxnSpPr>
          <p:nvPr/>
        </p:nvCxnSpPr>
        <p:spPr>
          <a:xfrm rot="16200000" flipH="1">
            <a:off x="5261894" y="3057526"/>
            <a:ext cx="524298" cy="2843244"/>
          </a:xfrm>
          <a:prstGeom prst="bentConnector2">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3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F21F-D8E6-4534-A68B-FD54FB4CE92E}"/>
              </a:ext>
            </a:extLst>
          </p:cNvPr>
          <p:cNvSpPr>
            <a:spLocks noGrp="1"/>
          </p:cNvSpPr>
          <p:nvPr>
            <p:ph type="title"/>
          </p:nvPr>
        </p:nvSpPr>
        <p:spPr/>
        <p:txBody>
          <a:bodyPr/>
          <a:lstStyle/>
          <a:p>
            <a:r>
              <a:rPr lang="en-US" dirty="0"/>
              <a:t>what is Biml?</a:t>
            </a:r>
          </a:p>
        </p:txBody>
      </p:sp>
      <p:sp>
        <p:nvSpPr>
          <p:cNvPr id="6" name="TextBox 5">
            <a:extLst>
              <a:ext uri="{FF2B5EF4-FFF2-40B4-BE49-F238E27FC236}">
                <a16:creationId xmlns:a16="http://schemas.microsoft.com/office/drawing/2014/main" id="{55558434-A9FB-4EF6-85C1-DE3D7B7E431E}"/>
              </a:ext>
            </a:extLst>
          </p:cNvPr>
          <p:cNvSpPr txBox="1"/>
          <p:nvPr/>
        </p:nvSpPr>
        <p:spPr>
          <a:xfrm>
            <a:off x="1469960" y="1685972"/>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BIML</a:t>
            </a:r>
          </a:p>
        </p:txBody>
      </p:sp>
      <p:sp>
        <p:nvSpPr>
          <p:cNvPr id="7" name="TextBox 6">
            <a:extLst>
              <a:ext uri="{FF2B5EF4-FFF2-40B4-BE49-F238E27FC236}">
                <a16:creationId xmlns:a16="http://schemas.microsoft.com/office/drawing/2014/main" id="{1C4948D7-2A74-4D24-AB27-190B2859197C}"/>
              </a:ext>
            </a:extLst>
          </p:cNvPr>
          <p:cNvSpPr txBox="1"/>
          <p:nvPr/>
        </p:nvSpPr>
        <p:spPr>
          <a:xfrm>
            <a:off x="2074988" y="2404038"/>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Connections</a:t>
            </a:r>
          </a:p>
        </p:txBody>
      </p:sp>
      <p:sp>
        <p:nvSpPr>
          <p:cNvPr id="8" name="TextBox 7">
            <a:extLst>
              <a:ext uri="{FF2B5EF4-FFF2-40B4-BE49-F238E27FC236}">
                <a16:creationId xmlns:a16="http://schemas.microsoft.com/office/drawing/2014/main" id="{F0577043-8FE7-404F-A374-9821CFD28970}"/>
              </a:ext>
            </a:extLst>
          </p:cNvPr>
          <p:cNvSpPr txBox="1"/>
          <p:nvPr/>
        </p:nvSpPr>
        <p:spPr>
          <a:xfrm>
            <a:off x="2074988" y="2950654"/>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Segoe UI"/>
              </a:rPr>
              <a:t>FileFormats</a:t>
            </a:r>
            <a:endParaRPr kumimoji="0" lang="en-US" sz="1800" b="0" i="0" u="none" strike="noStrike" kern="0" cap="none" spc="0" normalizeH="0" baseline="0" noProof="0" dirty="0">
              <a:ln>
                <a:noFill/>
              </a:ln>
              <a:solidFill>
                <a:srgbClr val="FFFFFF"/>
              </a:solidFill>
              <a:effectLst/>
              <a:uLnTx/>
              <a:uFillTx/>
              <a:latin typeface="Segoe UI"/>
            </a:endParaRPr>
          </a:p>
        </p:txBody>
      </p:sp>
      <p:sp>
        <p:nvSpPr>
          <p:cNvPr id="9" name="TextBox 8">
            <a:extLst>
              <a:ext uri="{FF2B5EF4-FFF2-40B4-BE49-F238E27FC236}">
                <a16:creationId xmlns:a16="http://schemas.microsoft.com/office/drawing/2014/main" id="{F03791A1-27BB-4463-BD73-8917A6BE0772}"/>
              </a:ext>
            </a:extLst>
          </p:cNvPr>
          <p:cNvSpPr txBox="1"/>
          <p:nvPr/>
        </p:nvSpPr>
        <p:spPr>
          <a:xfrm>
            <a:off x="2074988" y="3497270"/>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Packages</a:t>
            </a:r>
          </a:p>
        </p:txBody>
      </p:sp>
      <p:cxnSp>
        <p:nvCxnSpPr>
          <p:cNvPr id="10" name="Elbow Connector 27">
            <a:extLst>
              <a:ext uri="{FF2B5EF4-FFF2-40B4-BE49-F238E27FC236}">
                <a16:creationId xmlns:a16="http://schemas.microsoft.com/office/drawing/2014/main" id="{42C4BD07-21C0-4EDD-A182-AC52EDE23229}"/>
              </a:ext>
            </a:extLst>
          </p:cNvPr>
          <p:cNvCxnSpPr>
            <a:stCxn id="6" idx="1"/>
            <a:endCxn id="7" idx="1"/>
          </p:cNvCxnSpPr>
          <p:nvPr/>
        </p:nvCxnSpPr>
        <p:spPr>
          <a:xfrm rot="10800000" flipH="1" flipV="1">
            <a:off x="1469960" y="1870638"/>
            <a:ext cx="605028" cy="718066"/>
          </a:xfrm>
          <a:prstGeom prst="bentConnector3">
            <a:avLst>
              <a:gd name="adj1" fmla="val -37783"/>
            </a:avLst>
          </a:prstGeom>
          <a:noFill/>
          <a:ln w="25400" cap="flat" cmpd="sng" algn="ctr">
            <a:solidFill>
              <a:srgbClr val="FF9100">
                <a:lumMod val="50000"/>
              </a:srgbClr>
            </a:solidFill>
            <a:prstDash val="solid"/>
            <a:tailEnd type="triangle"/>
          </a:ln>
          <a:effectLst/>
        </p:spPr>
      </p:cxnSp>
      <p:cxnSp>
        <p:nvCxnSpPr>
          <p:cNvPr id="11" name="Elbow Connector 28">
            <a:extLst>
              <a:ext uri="{FF2B5EF4-FFF2-40B4-BE49-F238E27FC236}">
                <a16:creationId xmlns:a16="http://schemas.microsoft.com/office/drawing/2014/main" id="{0E4EA980-7B50-4268-8581-79EDF2626578}"/>
              </a:ext>
            </a:extLst>
          </p:cNvPr>
          <p:cNvCxnSpPr>
            <a:stCxn id="6" idx="1"/>
            <a:endCxn id="8" idx="1"/>
          </p:cNvCxnSpPr>
          <p:nvPr/>
        </p:nvCxnSpPr>
        <p:spPr>
          <a:xfrm rot="10800000" flipH="1" flipV="1">
            <a:off x="1469960" y="1870638"/>
            <a:ext cx="605028" cy="1264682"/>
          </a:xfrm>
          <a:prstGeom prst="bentConnector3">
            <a:avLst>
              <a:gd name="adj1" fmla="val -37783"/>
            </a:avLst>
          </a:prstGeom>
          <a:noFill/>
          <a:ln w="25400" cap="flat" cmpd="sng" algn="ctr">
            <a:solidFill>
              <a:srgbClr val="FF9100">
                <a:lumMod val="50000"/>
              </a:srgbClr>
            </a:solidFill>
            <a:prstDash val="solid"/>
            <a:tailEnd type="triangle"/>
          </a:ln>
          <a:effectLst/>
        </p:spPr>
      </p:cxnSp>
      <p:cxnSp>
        <p:nvCxnSpPr>
          <p:cNvPr id="12" name="Elbow Connector 29">
            <a:extLst>
              <a:ext uri="{FF2B5EF4-FFF2-40B4-BE49-F238E27FC236}">
                <a16:creationId xmlns:a16="http://schemas.microsoft.com/office/drawing/2014/main" id="{8E621479-69B2-425A-B2B2-D4512374B36F}"/>
              </a:ext>
            </a:extLst>
          </p:cNvPr>
          <p:cNvCxnSpPr>
            <a:stCxn id="6" idx="1"/>
            <a:endCxn id="9" idx="1"/>
          </p:cNvCxnSpPr>
          <p:nvPr/>
        </p:nvCxnSpPr>
        <p:spPr>
          <a:xfrm rot="10800000" flipH="1" flipV="1">
            <a:off x="1469960" y="1870638"/>
            <a:ext cx="605028" cy="1811298"/>
          </a:xfrm>
          <a:prstGeom prst="bentConnector3">
            <a:avLst>
              <a:gd name="adj1" fmla="val -37783"/>
            </a:avLst>
          </a:prstGeom>
          <a:noFill/>
          <a:ln w="25400" cap="flat" cmpd="sng" algn="ctr">
            <a:solidFill>
              <a:srgbClr val="FF9100">
                <a:lumMod val="50000"/>
              </a:srgbClr>
            </a:solidFill>
            <a:prstDash val="solid"/>
            <a:tailEnd type="triangle"/>
          </a:ln>
          <a:effectLst/>
        </p:spPr>
      </p:cxnSp>
      <p:sp>
        <p:nvSpPr>
          <p:cNvPr id="13" name="TextBox 12">
            <a:extLst>
              <a:ext uri="{FF2B5EF4-FFF2-40B4-BE49-F238E27FC236}">
                <a16:creationId xmlns:a16="http://schemas.microsoft.com/office/drawing/2014/main" id="{51376ECC-4DAD-4ACC-A9CC-44F1A2E6FE9B}"/>
              </a:ext>
            </a:extLst>
          </p:cNvPr>
          <p:cNvSpPr txBox="1"/>
          <p:nvPr/>
        </p:nvSpPr>
        <p:spPr>
          <a:xfrm>
            <a:off x="2608388" y="4206406"/>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Tasks</a:t>
            </a:r>
          </a:p>
        </p:txBody>
      </p:sp>
      <p:sp>
        <p:nvSpPr>
          <p:cNvPr id="14" name="TextBox 13">
            <a:extLst>
              <a:ext uri="{FF2B5EF4-FFF2-40B4-BE49-F238E27FC236}">
                <a16:creationId xmlns:a16="http://schemas.microsoft.com/office/drawing/2014/main" id="{155B56C6-FC1C-473E-A9AA-E3B8CECA58F5}"/>
              </a:ext>
            </a:extLst>
          </p:cNvPr>
          <p:cNvSpPr txBox="1"/>
          <p:nvPr/>
        </p:nvSpPr>
        <p:spPr>
          <a:xfrm>
            <a:off x="2612087" y="4749456"/>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Containers</a:t>
            </a:r>
          </a:p>
        </p:txBody>
      </p:sp>
      <p:cxnSp>
        <p:nvCxnSpPr>
          <p:cNvPr id="15" name="Elbow Connector 32">
            <a:extLst>
              <a:ext uri="{FF2B5EF4-FFF2-40B4-BE49-F238E27FC236}">
                <a16:creationId xmlns:a16="http://schemas.microsoft.com/office/drawing/2014/main" id="{D9986628-E43D-4D4A-92C3-B8D0B0D35BFC}"/>
              </a:ext>
            </a:extLst>
          </p:cNvPr>
          <p:cNvCxnSpPr>
            <a:stCxn id="9" idx="1"/>
            <a:endCxn id="13" idx="1"/>
          </p:cNvCxnSpPr>
          <p:nvPr/>
        </p:nvCxnSpPr>
        <p:spPr>
          <a:xfrm rot="10800000" flipH="1" flipV="1">
            <a:off x="2074988" y="3681936"/>
            <a:ext cx="533400" cy="709136"/>
          </a:xfrm>
          <a:prstGeom prst="bentConnector3">
            <a:avLst>
              <a:gd name="adj1" fmla="val -42857"/>
            </a:avLst>
          </a:prstGeom>
          <a:noFill/>
          <a:ln w="25400" cap="flat" cmpd="sng" algn="ctr">
            <a:solidFill>
              <a:srgbClr val="FF9100">
                <a:lumMod val="50000"/>
              </a:srgbClr>
            </a:solidFill>
            <a:prstDash val="solid"/>
            <a:tailEnd type="triangle"/>
          </a:ln>
          <a:effectLst/>
        </p:spPr>
      </p:cxnSp>
      <p:cxnSp>
        <p:nvCxnSpPr>
          <p:cNvPr id="16" name="Elbow Connector 33">
            <a:extLst>
              <a:ext uri="{FF2B5EF4-FFF2-40B4-BE49-F238E27FC236}">
                <a16:creationId xmlns:a16="http://schemas.microsoft.com/office/drawing/2014/main" id="{0594D7CA-FB14-4A36-9B84-16D529DE32CF}"/>
              </a:ext>
            </a:extLst>
          </p:cNvPr>
          <p:cNvCxnSpPr>
            <a:stCxn id="9" idx="1"/>
            <a:endCxn id="14" idx="1"/>
          </p:cNvCxnSpPr>
          <p:nvPr/>
        </p:nvCxnSpPr>
        <p:spPr>
          <a:xfrm rot="10800000" flipH="1" flipV="1">
            <a:off x="2074987" y="3681936"/>
            <a:ext cx="537099" cy="1252186"/>
          </a:xfrm>
          <a:prstGeom prst="bentConnector3">
            <a:avLst>
              <a:gd name="adj1" fmla="val -42562"/>
            </a:avLst>
          </a:prstGeom>
          <a:noFill/>
          <a:ln w="25400" cap="flat" cmpd="sng" algn="ctr">
            <a:solidFill>
              <a:srgbClr val="FF9100">
                <a:lumMod val="50000"/>
              </a:srgbClr>
            </a:solidFill>
            <a:prstDash val="solid"/>
            <a:tailEnd type="triangle"/>
          </a:ln>
          <a:effectLst/>
        </p:spPr>
      </p:cxnSp>
      <p:cxnSp>
        <p:nvCxnSpPr>
          <p:cNvPr id="17" name="Elbow Connector 34">
            <a:extLst>
              <a:ext uri="{FF2B5EF4-FFF2-40B4-BE49-F238E27FC236}">
                <a16:creationId xmlns:a16="http://schemas.microsoft.com/office/drawing/2014/main" id="{9CF27C40-298D-4BE1-8F10-BC7485F629E8}"/>
              </a:ext>
            </a:extLst>
          </p:cNvPr>
          <p:cNvCxnSpPr>
            <a:stCxn id="14" idx="3"/>
            <a:endCxn id="13" idx="3"/>
          </p:cNvCxnSpPr>
          <p:nvPr/>
        </p:nvCxnSpPr>
        <p:spPr>
          <a:xfrm flipH="1" flipV="1">
            <a:off x="4360988" y="4391072"/>
            <a:ext cx="3699" cy="543050"/>
          </a:xfrm>
          <a:prstGeom prst="bentConnector3">
            <a:avLst>
              <a:gd name="adj1" fmla="val -6180049"/>
            </a:avLst>
          </a:prstGeom>
          <a:noFill/>
          <a:ln w="25400" cap="flat" cmpd="sng" algn="ctr">
            <a:solidFill>
              <a:srgbClr val="FF9100">
                <a:lumMod val="50000"/>
              </a:srgbClr>
            </a:solidFill>
            <a:prstDash val="solid"/>
            <a:tailEnd type="triangle"/>
          </a:ln>
          <a:effectLst/>
        </p:spPr>
      </p:cxnSp>
      <p:cxnSp>
        <p:nvCxnSpPr>
          <p:cNvPr id="18" name="Elbow Connector 35">
            <a:extLst>
              <a:ext uri="{FF2B5EF4-FFF2-40B4-BE49-F238E27FC236}">
                <a16:creationId xmlns:a16="http://schemas.microsoft.com/office/drawing/2014/main" id="{71C1B263-8C88-4558-9EF9-DC56894169E5}"/>
              </a:ext>
            </a:extLst>
          </p:cNvPr>
          <p:cNvCxnSpPr>
            <a:stCxn id="14" idx="1"/>
            <a:endCxn id="14" idx="2"/>
          </p:cNvCxnSpPr>
          <p:nvPr/>
        </p:nvCxnSpPr>
        <p:spPr>
          <a:xfrm rot="10800000" flipH="1" flipV="1">
            <a:off x="2612087" y="4934122"/>
            <a:ext cx="876300" cy="184666"/>
          </a:xfrm>
          <a:prstGeom prst="bentConnector4">
            <a:avLst>
              <a:gd name="adj1" fmla="val -26087"/>
              <a:gd name="adj2" fmla="val 223791"/>
            </a:avLst>
          </a:prstGeom>
          <a:noFill/>
          <a:ln w="25400" cap="flat" cmpd="sng" algn="ctr">
            <a:solidFill>
              <a:srgbClr val="FF9100">
                <a:lumMod val="50000"/>
              </a:srgbClr>
            </a:solidFill>
            <a:prstDash val="solid"/>
            <a:tailEnd type="triangle"/>
          </a:ln>
          <a:effectLst/>
        </p:spPr>
      </p:cxnSp>
      <p:sp>
        <p:nvSpPr>
          <p:cNvPr id="19" name="TextBox 18">
            <a:extLst>
              <a:ext uri="{FF2B5EF4-FFF2-40B4-BE49-F238E27FC236}">
                <a16:creationId xmlns:a16="http://schemas.microsoft.com/office/drawing/2014/main" id="{A41E6079-C44A-45CF-9F99-127AEBA7A30E}"/>
              </a:ext>
            </a:extLst>
          </p:cNvPr>
          <p:cNvSpPr txBox="1"/>
          <p:nvPr/>
        </p:nvSpPr>
        <p:spPr>
          <a:xfrm>
            <a:off x="7510196" y="1192466"/>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Tasks</a:t>
            </a:r>
          </a:p>
        </p:txBody>
      </p:sp>
      <p:sp>
        <p:nvSpPr>
          <p:cNvPr id="20" name="TextBox 19">
            <a:extLst>
              <a:ext uri="{FF2B5EF4-FFF2-40B4-BE49-F238E27FC236}">
                <a16:creationId xmlns:a16="http://schemas.microsoft.com/office/drawing/2014/main" id="{E96E080C-0DE6-43A0-BD80-3895FEDAF0AA}"/>
              </a:ext>
            </a:extLst>
          </p:cNvPr>
          <p:cNvSpPr txBox="1"/>
          <p:nvPr/>
        </p:nvSpPr>
        <p:spPr>
          <a:xfrm>
            <a:off x="7927010" y="1910532"/>
            <a:ext cx="1752600"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Dataflow</a:t>
            </a:r>
          </a:p>
        </p:txBody>
      </p:sp>
      <p:cxnSp>
        <p:nvCxnSpPr>
          <p:cNvPr id="21" name="Elbow Connector 52">
            <a:extLst>
              <a:ext uri="{FF2B5EF4-FFF2-40B4-BE49-F238E27FC236}">
                <a16:creationId xmlns:a16="http://schemas.microsoft.com/office/drawing/2014/main" id="{F2018769-8BBD-4C11-8468-8BB2F83EB4DC}"/>
              </a:ext>
            </a:extLst>
          </p:cNvPr>
          <p:cNvCxnSpPr>
            <a:stCxn id="19" idx="1"/>
            <a:endCxn id="20" idx="1"/>
          </p:cNvCxnSpPr>
          <p:nvPr/>
        </p:nvCxnSpPr>
        <p:spPr>
          <a:xfrm rot="10800000" flipH="1" flipV="1">
            <a:off x="7510196" y="1377132"/>
            <a:ext cx="416814" cy="718066"/>
          </a:xfrm>
          <a:prstGeom prst="bentConnector3">
            <a:avLst>
              <a:gd name="adj1" fmla="val -54845"/>
            </a:avLst>
          </a:prstGeom>
          <a:noFill/>
          <a:ln w="25400" cap="flat" cmpd="sng" algn="ctr">
            <a:solidFill>
              <a:srgbClr val="FF9100">
                <a:lumMod val="50000"/>
              </a:srgbClr>
            </a:solidFill>
            <a:prstDash val="solid"/>
            <a:tailEnd type="triangle"/>
          </a:ln>
          <a:effectLst/>
        </p:spPr>
      </p:cxnSp>
      <p:sp>
        <p:nvSpPr>
          <p:cNvPr id="22" name="TextBox 21">
            <a:extLst>
              <a:ext uri="{FF2B5EF4-FFF2-40B4-BE49-F238E27FC236}">
                <a16:creationId xmlns:a16="http://schemas.microsoft.com/office/drawing/2014/main" id="{580C44F3-519F-4F75-BCEB-678D41683C4D}"/>
              </a:ext>
            </a:extLst>
          </p:cNvPr>
          <p:cNvSpPr txBox="1"/>
          <p:nvPr/>
        </p:nvSpPr>
        <p:spPr>
          <a:xfrm>
            <a:off x="8359122" y="2462258"/>
            <a:ext cx="2615887"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Precedence constraints</a:t>
            </a:r>
          </a:p>
        </p:txBody>
      </p:sp>
      <p:sp>
        <p:nvSpPr>
          <p:cNvPr id="23" name="TextBox 22">
            <a:extLst>
              <a:ext uri="{FF2B5EF4-FFF2-40B4-BE49-F238E27FC236}">
                <a16:creationId xmlns:a16="http://schemas.microsoft.com/office/drawing/2014/main" id="{434019F9-0CD4-4FDD-BB1D-1B392C2E55EB}"/>
              </a:ext>
            </a:extLst>
          </p:cNvPr>
          <p:cNvSpPr txBox="1"/>
          <p:nvPr/>
        </p:nvSpPr>
        <p:spPr>
          <a:xfrm>
            <a:off x="8359122" y="3013984"/>
            <a:ext cx="1930088" cy="369332"/>
          </a:xfrm>
          <a:prstGeom prst="rect">
            <a:avLst/>
          </a:prstGeom>
          <a:solidFill>
            <a:srgbClr val="FF9100"/>
          </a:solidFill>
          <a:ln w="25400" cap="flat" cmpd="sng" algn="ctr">
            <a:solidFill>
              <a:srgbClr val="FF9100">
                <a:shade val="50000"/>
              </a:srgbClr>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Transformations</a:t>
            </a:r>
          </a:p>
        </p:txBody>
      </p:sp>
      <p:cxnSp>
        <p:nvCxnSpPr>
          <p:cNvPr id="24" name="Elbow Connector 55">
            <a:extLst>
              <a:ext uri="{FF2B5EF4-FFF2-40B4-BE49-F238E27FC236}">
                <a16:creationId xmlns:a16="http://schemas.microsoft.com/office/drawing/2014/main" id="{35B5AB06-9B0F-4CFE-BD44-ABABD75A3074}"/>
              </a:ext>
            </a:extLst>
          </p:cNvPr>
          <p:cNvCxnSpPr>
            <a:stCxn id="20" idx="1"/>
            <a:endCxn id="22" idx="1"/>
          </p:cNvCxnSpPr>
          <p:nvPr/>
        </p:nvCxnSpPr>
        <p:spPr>
          <a:xfrm rot="10800000" flipH="1" flipV="1">
            <a:off x="7927010" y="2095198"/>
            <a:ext cx="432112" cy="551726"/>
          </a:xfrm>
          <a:prstGeom prst="bentConnector3">
            <a:avLst>
              <a:gd name="adj1" fmla="val -52903"/>
            </a:avLst>
          </a:prstGeom>
          <a:noFill/>
          <a:ln w="25400" cap="flat" cmpd="sng" algn="ctr">
            <a:solidFill>
              <a:srgbClr val="FF9100">
                <a:lumMod val="50000"/>
              </a:srgbClr>
            </a:solidFill>
            <a:prstDash val="solid"/>
            <a:tailEnd type="triangle"/>
          </a:ln>
          <a:effectLst/>
        </p:spPr>
      </p:cxnSp>
      <p:cxnSp>
        <p:nvCxnSpPr>
          <p:cNvPr id="25" name="Elbow Connector 56">
            <a:extLst>
              <a:ext uri="{FF2B5EF4-FFF2-40B4-BE49-F238E27FC236}">
                <a16:creationId xmlns:a16="http://schemas.microsoft.com/office/drawing/2014/main" id="{131254F0-01A3-4132-BDF7-65CEDD9BCFB7}"/>
              </a:ext>
            </a:extLst>
          </p:cNvPr>
          <p:cNvCxnSpPr>
            <a:stCxn id="20" idx="1"/>
            <a:endCxn id="23" idx="1"/>
          </p:cNvCxnSpPr>
          <p:nvPr/>
        </p:nvCxnSpPr>
        <p:spPr>
          <a:xfrm rot="10800000" flipH="1" flipV="1">
            <a:off x="7927010" y="2095198"/>
            <a:ext cx="432112" cy="1103452"/>
          </a:xfrm>
          <a:prstGeom prst="bentConnector3">
            <a:avLst>
              <a:gd name="adj1" fmla="val -52903"/>
            </a:avLst>
          </a:prstGeom>
          <a:noFill/>
          <a:ln w="25400" cap="flat" cmpd="sng" algn="ctr">
            <a:solidFill>
              <a:srgbClr val="FF9100">
                <a:lumMod val="50000"/>
              </a:srgbClr>
            </a:solidFill>
            <a:prstDash val="solid"/>
            <a:tailEnd type="triangle"/>
          </a:ln>
          <a:effectLst/>
        </p:spPr>
      </p:cxnSp>
      <p:sp>
        <p:nvSpPr>
          <p:cNvPr id="26" name="TextBox 25">
            <a:extLst>
              <a:ext uri="{FF2B5EF4-FFF2-40B4-BE49-F238E27FC236}">
                <a16:creationId xmlns:a16="http://schemas.microsoft.com/office/drawing/2014/main" id="{B0BDB476-8E68-4438-81BE-545CCCA7A98E}"/>
              </a:ext>
            </a:extLst>
          </p:cNvPr>
          <p:cNvSpPr txBox="1"/>
          <p:nvPr/>
        </p:nvSpPr>
        <p:spPr>
          <a:xfrm>
            <a:off x="5019902" y="3233704"/>
            <a:ext cx="3657600" cy="2554545"/>
          </a:xfrm>
          <a:prstGeom prst="rect">
            <a:avLst/>
          </a:prstGeom>
          <a:noFill/>
        </p:spPr>
        <p:txBody>
          <a:bodyPr wrap="square" rtlCol="0">
            <a:spAutoFit/>
          </a:bodyPr>
          <a:lstStyle/>
          <a:p>
            <a:r>
              <a:rPr lang="en-US" sz="2000" dirty="0">
                <a:solidFill>
                  <a:schemeClr val="bg2">
                    <a:lumMod val="50000"/>
                  </a:schemeClr>
                </a:solidFill>
              </a:rPr>
              <a:t>You can also specify</a:t>
            </a:r>
          </a:p>
          <a:p>
            <a:pPr marL="285750" indent="-285750">
              <a:buFont typeface="Arial" panose="020B0604020202020204" pitchFamily="34" charset="0"/>
              <a:buChar char="•"/>
            </a:pPr>
            <a:r>
              <a:rPr lang="en-US" sz="2000" dirty="0">
                <a:solidFill>
                  <a:schemeClr val="bg2">
                    <a:lumMod val="50000"/>
                  </a:schemeClr>
                </a:solidFill>
              </a:rPr>
              <a:t>events</a:t>
            </a:r>
          </a:p>
          <a:p>
            <a:pPr marL="285750" indent="-285750">
              <a:buFont typeface="Arial" panose="020B0604020202020204" pitchFamily="34" charset="0"/>
              <a:buChar char="•"/>
            </a:pPr>
            <a:r>
              <a:rPr lang="en-US" sz="2000" dirty="0">
                <a:solidFill>
                  <a:schemeClr val="bg2">
                    <a:lumMod val="50000"/>
                  </a:schemeClr>
                </a:solidFill>
              </a:rPr>
              <a:t>log handlers</a:t>
            </a:r>
          </a:p>
          <a:p>
            <a:pPr marL="285750" indent="-285750">
              <a:buFont typeface="Arial" panose="020B0604020202020204" pitchFamily="34" charset="0"/>
              <a:buChar char="•"/>
            </a:pPr>
            <a:r>
              <a:rPr lang="en-US" sz="2000" dirty="0">
                <a:solidFill>
                  <a:schemeClr val="bg2">
                    <a:lumMod val="50000"/>
                  </a:schemeClr>
                </a:solidFill>
              </a:rPr>
              <a:t>variables</a:t>
            </a:r>
          </a:p>
          <a:p>
            <a:pPr marL="285750" indent="-285750">
              <a:buFont typeface="Arial" panose="020B0604020202020204" pitchFamily="34" charset="0"/>
              <a:buChar char="•"/>
            </a:pPr>
            <a:r>
              <a:rPr lang="en-US" sz="2000" dirty="0">
                <a:solidFill>
                  <a:schemeClr val="bg2">
                    <a:lumMod val="50000"/>
                  </a:schemeClr>
                </a:solidFill>
              </a:rPr>
              <a:t>parameters</a:t>
            </a:r>
          </a:p>
          <a:p>
            <a:pPr marL="285750" indent="-285750">
              <a:buFont typeface="Arial" panose="020B0604020202020204" pitchFamily="34" charset="0"/>
              <a:buChar char="•"/>
            </a:pPr>
            <a:r>
              <a:rPr lang="en-US" sz="2000" dirty="0">
                <a:solidFill>
                  <a:schemeClr val="bg2">
                    <a:lumMod val="50000"/>
                  </a:schemeClr>
                </a:solidFill>
              </a:rPr>
              <a:t>custom tasks</a:t>
            </a:r>
          </a:p>
          <a:p>
            <a:pPr marL="285750" indent="-285750">
              <a:buFont typeface="Arial" panose="020B0604020202020204" pitchFamily="34" charset="0"/>
              <a:buChar char="•"/>
            </a:pPr>
            <a:r>
              <a:rPr lang="en-US" sz="2000" dirty="0">
                <a:solidFill>
                  <a:schemeClr val="bg2">
                    <a:lumMod val="50000"/>
                  </a:schemeClr>
                </a:solidFill>
              </a:rPr>
              <a:t>script tasks/components</a:t>
            </a:r>
          </a:p>
          <a:p>
            <a:pPr marL="285750" indent="-285750">
              <a:buFont typeface="Arial" panose="020B0604020202020204" pitchFamily="34" charset="0"/>
              <a:buChar char="•"/>
            </a:pPr>
            <a:r>
              <a:rPr lang="en-US" sz="2000" dirty="0">
                <a:solidFill>
                  <a:schemeClr val="bg2">
                    <a:lumMod val="50000"/>
                  </a:schemeClr>
                </a:solidFill>
              </a:rPr>
              <a:t>…</a:t>
            </a:r>
          </a:p>
        </p:txBody>
      </p:sp>
    </p:spTree>
    <p:extLst>
      <p:ext uri="{BB962C8B-B14F-4D97-AF65-F5344CB8AC3E}">
        <p14:creationId xmlns:p14="http://schemas.microsoft.com/office/powerpoint/2010/main" val="33198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082" y="206307"/>
            <a:ext cx="11429516" cy="761968"/>
          </a:xfrm>
        </p:spPr>
        <p:txBody>
          <a:bodyPr/>
          <a:lstStyle/>
          <a:p>
            <a:r>
              <a:rPr lang="en-US" dirty="0"/>
              <a:t>Thanks to our Platinum sponsors!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258" y="4282717"/>
            <a:ext cx="6864861" cy="25752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235" y="2933779"/>
            <a:ext cx="6556746" cy="126835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3214" y="879901"/>
            <a:ext cx="6760952" cy="2253651"/>
          </a:xfrm>
          <a:prstGeom prst="rect">
            <a:avLst/>
          </a:prstGeom>
        </p:spPr>
      </p:pic>
    </p:spTree>
    <p:extLst>
      <p:ext uri="{BB962C8B-B14F-4D97-AF65-F5344CB8AC3E}">
        <p14:creationId xmlns:p14="http://schemas.microsoft.com/office/powerpoint/2010/main" val="239657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76E-33D6-45FA-81B0-79406AF1B1C3}"/>
              </a:ext>
            </a:extLst>
          </p:cNvPr>
          <p:cNvSpPr>
            <a:spLocks noGrp="1"/>
          </p:cNvSpPr>
          <p:nvPr>
            <p:ph type="title"/>
          </p:nvPr>
        </p:nvSpPr>
        <p:spPr/>
        <p:txBody>
          <a:bodyPr/>
          <a:lstStyle/>
          <a:p>
            <a:r>
              <a:rPr lang="en-US" dirty="0"/>
              <a:t>but also…</a:t>
            </a:r>
          </a:p>
        </p:txBody>
      </p:sp>
      <p:pic>
        <p:nvPicPr>
          <p:cNvPr id="5" name="Picture 4">
            <a:extLst>
              <a:ext uri="{FF2B5EF4-FFF2-40B4-BE49-F238E27FC236}">
                <a16:creationId xmlns:a16="http://schemas.microsoft.com/office/drawing/2014/main" id="{0E7F874C-F333-4C90-B7EB-C8F6852C9239}"/>
              </a:ext>
            </a:extLst>
          </p:cNvPr>
          <p:cNvPicPr>
            <a:picLocks noChangeAspect="1"/>
          </p:cNvPicPr>
          <p:nvPr/>
        </p:nvPicPr>
        <p:blipFill rotWithShape="1">
          <a:blip r:embed="rId3"/>
          <a:srcRect t="2120"/>
          <a:stretch/>
        </p:blipFill>
        <p:spPr>
          <a:xfrm>
            <a:off x="205740" y="1475438"/>
            <a:ext cx="4830019" cy="2388197"/>
          </a:xfrm>
          <a:prstGeom prst="rect">
            <a:avLst/>
          </a:prstGeom>
        </p:spPr>
      </p:pic>
      <p:pic>
        <p:nvPicPr>
          <p:cNvPr id="6" name="Picture 5">
            <a:extLst>
              <a:ext uri="{FF2B5EF4-FFF2-40B4-BE49-F238E27FC236}">
                <a16:creationId xmlns:a16="http://schemas.microsoft.com/office/drawing/2014/main" id="{839AA704-D1C8-4EFE-B27A-25747D332160}"/>
              </a:ext>
            </a:extLst>
          </p:cNvPr>
          <p:cNvPicPr>
            <a:picLocks noChangeAspect="1"/>
          </p:cNvPicPr>
          <p:nvPr/>
        </p:nvPicPr>
        <p:blipFill>
          <a:blip r:embed="rId4"/>
          <a:stretch>
            <a:fillRect/>
          </a:stretch>
        </p:blipFill>
        <p:spPr>
          <a:xfrm>
            <a:off x="5358414" y="1475438"/>
            <a:ext cx="6685488" cy="4976974"/>
          </a:xfrm>
          <a:prstGeom prst="rect">
            <a:avLst/>
          </a:prstGeom>
        </p:spPr>
      </p:pic>
    </p:spTree>
    <p:extLst>
      <p:ext uri="{BB962C8B-B14F-4D97-AF65-F5344CB8AC3E}">
        <p14:creationId xmlns:p14="http://schemas.microsoft.com/office/powerpoint/2010/main" val="2098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E89D-EA83-4AD8-86E6-AC9C0EDC9DF8}"/>
              </a:ext>
            </a:extLst>
          </p:cNvPr>
          <p:cNvSpPr>
            <a:spLocks noGrp="1"/>
          </p:cNvSpPr>
          <p:nvPr>
            <p:ph type="title"/>
          </p:nvPr>
        </p:nvSpPr>
        <p:spPr/>
        <p:txBody>
          <a:bodyPr/>
          <a:lstStyle/>
          <a:p>
            <a:r>
              <a:rPr lang="en-US" dirty="0"/>
              <a:t>how do we use Biml?</a:t>
            </a:r>
          </a:p>
        </p:txBody>
      </p:sp>
      <p:sp>
        <p:nvSpPr>
          <p:cNvPr id="4" name="Slide Number Placeholder 3">
            <a:extLst>
              <a:ext uri="{FF2B5EF4-FFF2-40B4-BE49-F238E27FC236}">
                <a16:creationId xmlns:a16="http://schemas.microsoft.com/office/drawing/2014/main" id="{9716804E-00CB-4D76-961C-C349C555C4AE}"/>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t>21</a:t>
            </a:fld>
            <a:endParaRPr lang="en-US"/>
          </a:p>
        </p:txBody>
      </p:sp>
      <p:pic>
        <p:nvPicPr>
          <p:cNvPr id="5" name="Picture 4">
            <a:extLst>
              <a:ext uri="{FF2B5EF4-FFF2-40B4-BE49-F238E27FC236}">
                <a16:creationId xmlns:a16="http://schemas.microsoft.com/office/drawing/2014/main" id="{2CD8653D-BC18-4FD4-9796-D0E3106075F5}"/>
              </a:ext>
            </a:extLst>
          </p:cNvPr>
          <p:cNvPicPr>
            <a:picLocks/>
          </p:cNvPicPr>
          <p:nvPr/>
        </p:nvPicPr>
        <p:blipFill>
          <a:blip r:embed="rId3"/>
          <a:stretch>
            <a:fillRect/>
          </a:stretch>
        </p:blipFill>
        <p:spPr>
          <a:xfrm>
            <a:off x="0" y="2319867"/>
            <a:ext cx="12192000" cy="4538133"/>
          </a:xfrm>
          <a:prstGeom prst="rect">
            <a:avLst/>
          </a:prstGeom>
        </p:spPr>
      </p:pic>
      <p:pic>
        <p:nvPicPr>
          <p:cNvPr id="6" name="Picture 5">
            <a:extLst>
              <a:ext uri="{FF2B5EF4-FFF2-40B4-BE49-F238E27FC236}">
                <a16:creationId xmlns:a16="http://schemas.microsoft.com/office/drawing/2014/main" id="{110B4C48-B756-497F-A12A-92E9465BCCBD}"/>
              </a:ext>
            </a:extLst>
          </p:cNvPr>
          <p:cNvPicPr>
            <a:picLocks noChangeAspect="1"/>
          </p:cNvPicPr>
          <p:nvPr/>
        </p:nvPicPr>
        <p:blipFill>
          <a:blip r:embed="rId4"/>
          <a:stretch>
            <a:fillRect/>
          </a:stretch>
        </p:blipFill>
        <p:spPr>
          <a:xfrm>
            <a:off x="7020516" y="673545"/>
            <a:ext cx="3238781" cy="708721"/>
          </a:xfrm>
          <a:prstGeom prst="rect">
            <a:avLst/>
          </a:prstGeom>
        </p:spPr>
      </p:pic>
    </p:spTree>
    <p:extLst>
      <p:ext uri="{BB962C8B-B14F-4D97-AF65-F5344CB8AC3E}">
        <p14:creationId xmlns:p14="http://schemas.microsoft.com/office/powerpoint/2010/main" val="16915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Afbeeldingsresultaat voor the mist">
            <a:extLst>
              <a:ext uri="{FF2B5EF4-FFF2-40B4-BE49-F238E27FC236}">
                <a16:creationId xmlns:a16="http://schemas.microsoft.com/office/drawing/2014/main" id="{73F96E12-B462-4DFB-AD8E-2442C7919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914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5289FB-84EA-437A-A6BE-30DB935554C3}"/>
              </a:ext>
            </a:extLst>
          </p:cNvPr>
          <p:cNvPicPr>
            <a:picLocks noChangeAspect="1"/>
          </p:cNvPicPr>
          <p:nvPr/>
        </p:nvPicPr>
        <p:blipFill>
          <a:blip r:embed="rId4"/>
          <a:stretch>
            <a:fillRect/>
          </a:stretch>
        </p:blipFill>
        <p:spPr>
          <a:xfrm>
            <a:off x="7014013" y="5945504"/>
            <a:ext cx="4657392" cy="1047913"/>
          </a:xfrm>
          <a:prstGeom prst="rect">
            <a:avLst/>
          </a:prstGeom>
        </p:spPr>
      </p:pic>
      <p:sp>
        <p:nvSpPr>
          <p:cNvPr id="2" name="Title 1">
            <a:extLst>
              <a:ext uri="{FF2B5EF4-FFF2-40B4-BE49-F238E27FC236}">
                <a16:creationId xmlns:a16="http://schemas.microsoft.com/office/drawing/2014/main" id="{1A1404C9-C830-4CD8-BEB5-BDAFE20EADD0}"/>
              </a:ext>
            </a:extLst>
          </p:cNvPr>
          <p:cNvSpPr>
            <a:spLocks noGrp="1"/>
          </p:cNvSpPr>
          <p:nvPr>
            <p:ph type="title"/>
          </p:nvPr>
        </p:nvSpPr>
        <p:spPr/>
        <p:txBody>
          <a:bodyPr>
            <a:normAutofit fontScale="90000"/>
          </a:bodyPr>
          <a:lstStyle/>
          <a:p>
            <a:r>
              <a:rPr lang="en-US" sz="7200" b="1" dirty="0">
                <a:solidFill>
                  <a:schemeClr val="bg1"/>
                </a:solidFill>
              </a:rPr>
              <a:t>how do we use Biml?</a:t>
            </a:r>
          </a:p>
        </p:txBody>
      </p:sp>
    </p:spTree>
    <p:extLst>
      <p:ext uri="{BB962C8B-B14F-4D97-AF65-F5344CB8AC3E}">
        <p14:creationId xmlns:p14="http://schemas.microsoft.com/office/powerpoint/2010/main" val="42180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2B9157-D856-4993-8794-16E0A10946F7}"/>
              </a:ext>
            </a:extLst>
          </p:cNvPr>
          <p:cNvPicPr>
            <a:picLocks noChangeAspect="1"/>
          </p:cNvPicPr>
          <p:nvPr/>
        </p:nvPicPr>
        <p:blipFill>
          <a:blip r:embed="rId3"/>
          <a:stretch>
            <a:fillRect/>
          </a:stretch>
        </p:blipFill>
        <p:spPr>
          <a:xfrm>
            <a:off x="0" y="15974"/>
            <a:ext cx="7620000" cy="5087606"/>
          </a:xfrm>
          <a:prstGeom prst="rect">
            <a:avLst/>
          </a:prstGeom>
        </p:spPr>
      </p:pic>
      <p:sp>
        <p:nvSpPr>
          <p:cNvPr id="2" name="Title 1">
            <a:extLst>
              <a:ext uri="{FF2B5EF4-FFF2-40B4-BE49-F238E27FC236}">
                <a16:creationId xmlns:a16="http://schemas.microsoft.com/office/drawing/2014/main" id="{F88E50FC-9510-441D-8ABF-B16BA7776FF6}"/>
              </a:ext>
            </a:extLst>
          </p:cNvPr>
          <p:cNvSpPr>
            <a:spLocks noGrp="1"/>
          </p:cNvSpPr>
          <p:nvPr>
            <p:ph type="title"/>
          </p:nvPr>
        </p:nvSpPr>
        <p:spPr>
          <a:xfrm>
            <a:off x="7939102" y="770140"/>
            <a:ext cx="4252898" cy="1014873"/>
          </a:xfrm>
        </p:spPr>
        <p:txBody>
          <a:bodyPr/>
          <a:lstStyle/>
          <a:p>
            <a:r>
              <a:rPr lang="en-US" dirty="0"/>
              <a:t>how do we use Biml?</a:t>
            </a:r>
          </a:p>
        </p:txBody>
      </p:sp>
      <p:sp>
        <p:nvSpPr>
          <p:cNvPr id="4" name="Slide Number Placeholder 3">
            <a:extLst>
              <a:ext uri="{FF2B5EF4-FFF2-40B4-BE49-F238E27FC236}">
                <a16:creationId xmlns:a16="http://schemas.microsoft.com/office/drawing/2014/main" id="{48D65139-6A3B-42A1-9330-E52CBB7E6011}"/>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t>23</a:t>
            </a:fld>
            <a:endParaRPr lang="en-US"/>
          </a:p>
        </p:txBody>
      </p:sp>
      <p:pic>
        <p:nvPicPr>
          <p:cNvPr id="5" name="Picture 4">
            <a:extLst>
              <a:ext uri="{FF2B5EF4-FFF2-40B4-BE49-F238E27FC236}">
                <a16:creationId xmlns:a16="http://schemas.microsoft.com/office/drawing/2014/main" id="{4618539E-8933-4E87-9EF6-338FF6AD984E}"/>
              </a:ext>
            </a:extLst>
          </p:cNvPr>
          <p:cNvPicPr>
            <a:picLocks noChangeAspect="1"/>
          </p:cNvPicPr>
          <p:nvPr/>
        </p:nvPicPr>
        <p:blipFill>
          <a:blip r:embed="rId4"/>
          <a:stretch>
            <a:fillRect/>
          </a:stretch>
        </p:blipFill>
        <p:spPr>
          <a:xfrm>
            <a:off x="198893" y="5103579"/>
            <a:ext cx="4657392" cy="1047913"/>
          </a:xfrm>
          <a:prstGeom prst="rect">
            <a:avLst/>
          </a:prstGeom>
        </p:spPr>
      </p:pic>
      <p:pic>
        <p:nvPicPr>
          <p:cNvPr id="7" name="Picture 6">
            <a:extLst>
              <a:ext uri="{FF2B5EF4-FFF2-40B4-BE49-F238E27FC236}">
                <a16:creationId xmlns:a16="http://schemas.microsoft.com/office/drawing/2014/main" id="{8391A96A-855C-44D4-8F01-4189AD128E34}"/>
              </a:ext>
            </a:extLst>
          </p:cNvPr>
          <p:cNvPicPr>
            <a:picLocks noChangeAspect="1"/>
          </p:cNvPicPr>
          <p:nvPr/>
        </p:nvPicPr>
        <p:blipFill>
          <a:blip r:embed="rId5"/>
          <a:stretch>
            <a:fillRect/>
          </a:stretch>
        </p:blipFill>
        <p:spPr>
          <a:xfrm>
            <a:off x="5275385" y="2231471"/>
            <a:ext cx="6916615" cy="4626530"/>
          </a:xfrm>
          <a:prstGeom prst="rect">
            <a:avLst/>
          </a:prstGeom>
        </p:spPr>
      </p:pic>
    </p:spTree>
    <p:extLst>
      <p:ext uri="{BB962C8B-B14F-4D97-AF65-F5344CB8AC3E}">
        <p14:creationId xmlns:p14="http://schemas.microsoft.com/office/powerpoint/2010/main" val="89397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F9370E-F040-4DE8-8C9C-276AA793DB8C}"/>
              </a:ext>
            </a:extLst>
          </p:cNvPr>
          <p:cNvPicPr>
            <a:picLocks/>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D34A1DE-C05C-4070-878E-47114B87C208}"/>
              </a:ext>
            </a:extLst>
          </p:cNvPr>
          <p:cNvSpPr>
            <a:spLocks noGrp="1"/>
          </p:cNvSpPr>
          <p:nvPr>
            <p:ph type="title"/>
          </p:nvPr>
        </p:nvSpPr>
        <p:spPr>
          <a:xfrm>
            <a:off x="4671646" y="3190386"/>
            <a:ext cx="6465277" cy="1325563"/>
          </a:xfrm>
        </p:spPr>
        <p:txBody>
          <a:bodyPr/>
          <a:lstStyle/>
          <a:p>
            <a:r>
              <a:rPr lang="en-US" dirty="0"/>
              <a:t>how do we use Biml?</a:t>
            </a:r>
          </a:p>
        </p:txBody>
      </p:sp>
      <p:sp>
        <p:nvSpPr>
          <p:cNvPr id="4" name="Slide Number Placeholder 3">
            <a:extLst>
              <a:ext uri="{FF2B5EF4-FFF2-40B4-BE49-F238E27FC236}">
                <a16:creationId xmlns:a16="http://schemas.microsoft.com/office/drawing/2014/main" id="{80D6C90E-B824-4FD0-AED9-A4FF781B81CA}"/>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t>24</a:t>
            </a:fld>
            <a:endParaRPr lang="en-US"/>
          </a:p>
        </p:txBody>
      </p:sp>
      <p:pic>
        <p:nvPicPr>
          <p:cNvPr id="5" name="Picture 4">
            <a:extLst>
              <a:ext uri="{FF2B5EF4-FFF2-40B4-BE49-F238E27FC236}">
                <a16:creationId xmlns:a16="http://schemas.microsoft.com/office/drawing/2014/main" id="{C10CF5DB-C647-4DE1-A8E6-6576F03D075F}"/>
              </a:ext>
            </a:extLst>
          </p:cNvPr>
          <p:cNvPicPr>
            <a:picLocks noChangeAspect="1"/>
          </p:cNvPicPr>
          <p:nvPr/>
        </p:nvPicPr>
        <p:blipFill>
          <a:blip r:embed="rId4"/>
          <a:stretch>
            <a:fillRect/>
          </a:stretch>
        </p:blipFill>
        <p:spPr>
          <a:xfrm>
            <a:off x="4671646" y="4381254"/>
            <a:ext cx="3738312" cy="741729"/>
          </a:xfrm>
          <a:prstGeom prst="rect">
            <a:avLst/>
          </a:prstGeom>
        </p:spPr>
      </p:pic>
    </p:spTree>
    <p:extLst>
      <p:ext uri="{BB962C8B-B14F-4D97-AF65-F5344CB8AC3E}">
        <p14:creationId xmlns:p14="http://schemas.microsoft.com/office/powerpoint/2010/main" val="275015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178A5-2C11-4538-95B0-1D1EE50CA8DC}"/>
              </a:ext>
            </a:extLst>
          </p:cNvPr>
          <p:cNvPicPr>
            <a:picLocks/>
          </p:cNvPicPr>
          <p:nvPr/>
        </p:nvPicPr>
        <p:blipFill>
          <a:blip r:embed="rId3"/>
          <a:stretch>
            <a:fillRect/>
          </a:stretch>
        </p:blipFill>
        <p:spPr>
          <a:xfrm>
            <a:off x="0" y="0"/>
            <a:ext cx="12189930" cy="6858000"/>
          </a:xfrm>
          <a:prstGeom prst="rect">
            <a:avLst/>
          </a:prstGeom>
        </p:spPr>
      </p:pic>
      <p:sp>
        <p:nvSpPr>
          <p:cNvPr id="4" name="Slide Number Placeholder 3">
            <a:extLst>
              <a:ext uri="{FF2B5EF4-FFF2-40B4-BE49-F238E27FC236}">
                <a16:creationId xmlns:a16="http://schemas.microsoft.com/office/drawing/2014/main" id="{BD7BA821-4E6A-4BAF-BEE6-67C31B286CF2}"/>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t>25</a:t>
            </a:fld>
            <a:endParaRPr lang="en-US"/>
          </a:p>
        </p:txBody>
      </p:sp>
    </p:spTree>
    <p:extLst>
      <p:ext uri="{BB962C8B-B14F-4D97-AF65-F5344CB8AC3E}">
        <p14:creationId xmlns:p14="http://schemas.microsoft.com/office/powerpoint/2010/main" val="291911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E46F9-F388-4F16-8938-01FB8F9E8F81}"/>
              </a:ext>
            </a:extLst>
          </p:cNvPr>
          <p:cNvSpPr/>
          <p:nvPr/>
        </p:nvSpPr>
        <p:spPr>
          <a:xfrm>
            <a:off x="-2" y="3768811"/>
            <a:ext cx="12192001" cy="3089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1A9384B-EC9C-445B-93A5-ED9E0ED15F95}"/>
              </a:ext>
            </a:extLst>
          </p:cNvPr>
          <p:cNvPicPr>
            <a:picLocks noGrp="1"/>
          </p:cNvPicPr>
          <p:nvPr>
            <p:ph idx="1"/>
          </p:nvPr>
        </p:nvPicPr>
        <p:blipFill>
          <a:blip r:embed="rId3"/>
          <a:stretch>
            <a:fillRect/>
          </a:stretch>
        </p:blipFill>
        <p:spPr>
          <a:xfrm>
            <a:off x="-2" y="11726"/>
            <a:ext cx="12192001" cy="6846274"/>
          </a:xfrm>
        </p:spPr>
      </p:pic>
    </p:spTree>
    <p:extLst>
      <p:ext uri="{BB962C8B-B14F-4D97-AF65-F5344CB8AC3E}">
        <p14:creationId xmlns:p14="http://schemas.microsoft.com/office/powerpoint/2010/main" val="35666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BD7E9-207D-4EF1-B16B-D8A38FB807A4}"/>
              </a:ext>
            </a:extLst>
          </p:cNvPr>
          <p:cNvPicPr>
            <a:picLocks noChangeAspect="1"/>
          </p:cNvPicPr>
          <p:nvPr/>
        </p:nvPicPr>
        <p:blipFill>
          <a:blip r:embed="rId3"/>
          <a:stretch>
            <a:fillRect/>
          </a:stretch>
        </p:blipFill>
        <p:spPr>
          <a:xfrm>
            <a:off x="838200" y="890900"/>
            <a:ext cx="3238781" cy="708721"/>
          </a:xfrm>
          <a:prstGeom prst="rect">
            <a:avLst/>
          </a:prstGeom>
        </p:spPr>
      </p:pic>
      <p:sp>
        <p:nvSpPr>
          <p:cNvPr id="6" name="TextBox 5">
            <a:extLst>
              <a:ext uri="{FF2B5EF4-FFF2-40B4-BE49-F238E27FC236}">
                <a16:creationId xmlns:a16="http://schemas.microsoft.com/office/drawing/2014/main" id="{44390EBE-151A-4888-A5D1-C36505779CEA}"/>
              </a:ext>
            </a:extLst>
          </p:cNvPr>
          <p:cNvSpPr txBox="1"/>
          <p:nvPr/>
        </p:nvSpPr>
        <p:spPr>
          <a:xfrm>
            <a:off x="838200" y="1599621"/>
            <a:ext cx="3238781" cy="3553150"/>
          </a:xfrm>
          <a:prstGeom prst="rect">
            <a:avLst/>
          </a:prstGeom>
          <a:solidFill>
            <a:srgbClr val="163554"/>
          </a:solidFill>
        </p:spPr>
        <p:txBody>
          <a:bodyPr vert="horz" wrap="square" lIns="91440" tIns="45720" rIns="91440" bIns="45720" rtlCol="0" anchor="t" anchorCtr="0">
            <a:normAutofit/>
          </a:bodyPr>
          <a:lstStyle/>
          <a:p>
            <a:pPr marL="342900" indent="-342900">
              <a:buFont typeface="Arial" panose="020B0604020202020204" pitchFamily="34" charset="0"/>
              <a:buChar char="•"/>
            </a:pPr>
            <a:r>
              <a:rPr lang="en-US" sz="2500" b="1" dirty="0">
                <a:solidFill>
                  <a:schemeClr val="bg1"/>
                </a:solidFill>
                <a:latin typeface="+mj-lt"/>
              </a:rPr>
              <a:t>Model database schemas</a:t>
            </a:r>
          </a:p>
          <a:p>
            <a:pPr marL="342900" indent="-342900">
              <a:buFont typeface="Arial" panose="020B0604020202020204" pitchFamily="34" charset="0"/>
              <a:buChar char="•"/>
            </a:pPr>
            <a:r>
              <a:rPr lang="en-US" sz="2500" b="1" dirty="0">
                <a:solidFill>
                  <a:schemeClr val="bg1"/>
                </a:solidFill>
                <a:latin typeface="+mj-lt"/>
              </a:rPr>
              <a:t>Generate SSIS (packages not projects)</a:t>
            </a:r>
          </a:p>
          <a:p>
            <a:pPr marL="342900" indent="-342900">
              <a:buFont typeface="Arial" panose="020B0604020202020204" pitchFamily="34" charset="0"/>
              <a:buChar char="•"/>
            </a:pPr>
            <a:r>
              <a:rPr lang="en-US" sz="2500" b="1" dirty="0">
                <a:solidFill>
                  <a:schemeClr val="bg1"/>
                </a:solidFill>
                <a:latin typeface="+mj-lt"/>
              </a:rPr>
              <a:t>Latest release: reverse engineer!!!</a:t>
            </a:r>
          </a:p>
        </p:txBody>
      </p:sp>
      <p:sp>
        <p:nvSpPr>
          <p:cNvPr id="7" name="TextBox 6">
            <a:extLst>
              <a:ext uri="{FF2B5EF4-FFF2-40B4-BE49-F238E27FC236}">
                <a16:creationId xmlns:a16="http://schemas.microsoft.com/office/drawing/2014/main" id="{3C460754-A465-45BB-A1C5-A80681D9927E}"/>
              </a:ext>
            </a:extLst>
          </p:cNvPr>
          <p:cNvSpPr txBox="1"/>
          <p:nvPr/>
        </p:nvSpPr>
        <p:spPr>
          <a:xfrm>
            <a:off x="4476609" y="1599621"/>
            <a:ext cx="3238781" cy="3553150"/>
          </a:xfrm>
          <a:prstGeom prst="rect">
            <a:avLst/>
          </a:prstGeom>
          <a:solidFill>
            <a:srgbClr val="163554"/>
          </a:solidFill>
        </p:spPr>
        <p:txBody>
          <a:bodyPr vert="horz" wrap="square" lIns="91440" tIns="45720" rIns="91440" bIns="45720" rtlCol="0" anchor="t" anchorCtr="0">
            <a:normAutofit/>
          </a:bodyPr>
          <a:lstStyle/>
          <a:p>
            <a:pPr marL="342900" indent="-342900">
              <a:buFont typeface="Arial" panose="020B0604020202020204" pitchFamily="34" charset="0"/>
              <a:buChar char="•"/>
            </a:pPr>
            <a:r>
              <a:rPr lang="en-US" sz="2500" b="1" dirty="0">
                <a:solidFill>
                  <a:schemeClr val="bg1"/>
                </a:solidFill>
                <a:latin typeface="+mj-lt"/>
              </a:rPr>
              <a:t>Online dev tool</a:t>
            </a:r>
          </a:p>
          <a:p>
            <a:pPr marL="342900" indent="-342900">
              <a:buFont typeface="Arial" panose="020B0604020202020204" pitchFamily="34" charset="0"/>
              <a:buChar char="•"/>
            </a:pPr>
            <a:r>
              <a:rPr lang="en-US" sz="2500" b="1" dirty="0">
                <a:solidFill>
                  <a:schemeClr val="bg1"/>
                </a:solidFill>
                <a:latin typeface="+mj-lt"/>
              </a:rPr>
              <a:t>Reverse engineer existing SSIS packages (but appears to be broken)</a:t>
            </a:r>
          </a:p>
        </p:txBody>
      </p:sp>
      <p:sp>
        <p:nvSpPr>
          <p:cNvPr id="8" name="TextBox 7">
            <a:extLst>
              <a:ext uri="{FF2B5EF4-FFF2-40B4-BE49-F238E27FC236}">
                <a16:creationId xmlns:a16="http://schemas.microsoft.com/office/drawing/2014/main" id="{901E2EEB-8022-47BE-895F-904650FE7AAE}"/>
              </a:ext>
            </a:extLst>
          </p:cNvPr>
          <p:cNvSpPr txBox="1"/>
          <p:nvPr/>
        </p:nvSpPr>
        <p:spPr>
          <a:xfrm>
            <a:off x="8115018" y="1599621"/>
            <a:ext cx="3238781" cy="3553150"/>
          </a:xfrm>
          <a:prstGeom prst="rect">
            <a:avLst/>
          </a:prstGeom>
          <a:solidFill>
            <a:srgbClr val="163554"/>
          </a:solidFill>
        </p:spPr>
        <p:txBody>
          <a:bodyPr vert="horz" wrap="square" lIns="91440" tIns="45720" rIns="91440" bIns="45720" rtlCol="0" anchor="t" anchorCtr="0">
            <a:normAutofit/>
          </a:bodyPr>
          <a:lstStyle/>
          <a:p>
            <a:pPr marL="342900" indent="-342900">
              <a:buFont typeface="Arial" panose="020B0604020202020204" pitchFamily="34" charset="0"/>
              <a:buChar char="•"/>
            </a:pPr>
            <a:r>
              <a:rPr lang="en-US" sz="2500" b="1" dirty="0">
                <a:solidFill>
                  <a:schemeClr val="bg1"/>
                </a:solidFill>
                <a:latin typeface="+mj-lt"/>
              </a:rPr>
              <a:t>User Interface</a:t>
            </a:r>
          </a:p>
          <a:p>
            <a:pPr marL="342900" indent="-342900">
              <a:buFont typeface="Arial" panose="020B0604020202020204" pitchFamily="34" charset="0"/>
              <a:buChar char="•"/>
            </a:pPr>
            <a:r>
              <a:rPr lang="en-US" sz="2500" b="1" dirty="0">
                <a:solidFill>
                  <a:schemeClr val="bg1"/>
                </a:solidFill>
                <a:latin typeface="+mj-lt"/>
              </a:rPr>
              <a:t>Generate SSAS</a:t>
            </a:r>
          </a:p>
          <a:p>
            <a:pPr marL="342900" indent="-342900">
              <a:buFont typeface="Arial" panose="020B0604020202020204" pitchFamily="34" charset="0"/>
              <a:buChar char="•"/>
            </a:pPr>
            <a:r>
              <a:rPr lang="en-US" sz="2500" b="1" dirty="0">
                <a:solidFill>
                  <a:schemeClr val="bg1"/>
                </a:solidFill>
                <a:latin typeface="+mj-lt"/>
              </a:rPr>
              <a:t>Transformers</a:t>
            </a:r>
          </a:p>
          <a:p>
            <a:pPr marL="342900" indent="-342900">
              <a:buFont typeface="Arial" panose="020B0604020202020204" pitchFamily="34" charset="0"/>
              <a:buChar char="•"/>
            </a:pPr>
            <a:r>
              <a:rPr lang="en-US" sz="2500" b="1" dirty="0">
                <a:solidFill>
                  <a:schemeClr val="bg1"/>
                </a:solidFill>
                <a:latin typeface="+mj-lt"/>
              </a:rPr>
              <a:t>Automation &amp; </a:t>
            </a:r>
            <a:r>
              <a:rPr lang="en-US" sz="2500" b="1" dirty="0" err="1">
                <a:solidFill>
                  <a:schemeClr val="bg1"/>
                </a:solidFill>
                <a:latin typeface="+mj-lt"/>
              </a:rPr>
              <a:t>Extensiblity</a:t>
            </a:r>
            <a:endParaRPr lang="en-US" sz="2500" b="1" dirty="0">
              <a:solidFill>
                <a:schemeClr val="bg1"/>
              </a:solidFill>
              <a:latin typeface="+mj-lt"/>
            </a:endParaRPr>
          </a:p>
          <a:p>
            <a:pPr marL="342900" indent="-342900">
              <a:buFont typeface="Arial" panose="020B0604020202020204" pitchFamily="34" charset="0"/>
              <a:buChar char="•"/>
            </a:pPr>
            <a:r>
              <a:rPr lang="en-US" sz="2500" b="1" dirty="0">
                <a:solidFill>
                  <a:schemeClr val="bg1"/>
                </a:solidFill>
                <a:latin typeface="+mj-lt"/>
              </a:rPr>
              <a:t>Metadata Management</a:t>
            </a:r>
          </a:p>
        </p:txBody>
      </p:sp>
      <p:pic>
        <p:nvPicPr>
          <p:cNvPr id="12" name="Picture 11">
            <a:extLst>
              <a:ext uri="{FF2B5EF4-FFF2-40B4-BE49-F238E27FC236}">
                <a16:creationId xmlns:a16="http://schemas.microsoft.com/office/drawing/2014/main" id="{A34A015B-F1B6-4963-AD12-E772BEA603C7}"/>
              </a:ext>
            </a:extLst>
          </p:cNvPr>
          <p:cNvPicPr>
            <a:picLocks noChangeAspect="1"/>
          </p:cNvPicPr>
          <p:nvPr/>
        </p:nvPicPr>
        <p:blipFill>
          <a:blip r:embed="rId4"/>
          <a:stretch>
            <a:fillRect/>
          </a:stretch>
        </p:blipFill>
        <p:spPr>
          <a:xfrm>
            <a:off x="8115018" y="890900"/>
            <a:ext cx="3238781" cy="728726"/>
          </a:xfrm>
          <a:prstGeom prst="rect">
            <a:avLst/>
          </a:prstGeom>
        </p:spPr>
      </p:pic>
      <p:pic>
        <p:nvPicPr>
          <p:cNvPr id="13" name="Picture 12">
            <a:extLst>
              <a:ext uri="{FF2B5EF4-FFF2-40B4-BE49-F238E27FC236}">
                <a16:creationId xmlns:a16="http://schemas.microsoft.com/office/drawing/2014/main" id="{29B9432B-81DA-4835-90B5-A49895C92562}"/>
              </a:ext>
            </a:extLst>
          </p:cNvPr>
          <p:cNvPicPr>
            <a:picLocks noChangeAspect="1"/>
          </p:cNvPicPr>
          <p:nvPr/>
        </p:nvPicPr>
        <p:blipFill>
          <a:blip r:embed="rId5"/>
          <a:stretch>
            <a:fillRect/>
          </a:stretch>
        </p:blipFill>
        <p:spPr>
          <a:xfrm>
            <a:off x="4476609" y="890900"/>
            <a:ext cx="3238781" cy="728725"/>
          </a:xfrm>
          <a:prstGeom prst="rect">
            <a:avLst/>
          </a:prstGeom>
        </p:spPr>
      </p:pic>
    </p:spTree>
    <p:extLst>
      <p:ext uri="{BB962C8B-B14F-4D97-AF65-F5344CB8AC3E}">
        <p14:creationId xmlns:p14="http://schemas.microsoft.com/office/powerpoint/2010/main" val="144976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1" nodeType="clickEffect">
                                  <p:stCondLst>
                                    <p:cond delay="0"/>
                                  </p:stCondLst>
                                  <p:childTnLst>
                                    <p:anim calcmode="lin" valueType="num">
                                      <p:cBhvr additive="base">
                                        <p:cTn id="27" dur="500"/>
                                        <p:tgtEl>
                                          <p:spTgt spid="7"/>
                                        </p:tgtEl>
                                        <p:attrNameLst>
                                          <p:attrName>ppt_x</p:attrName>
                                        </p:attrNameLst>
                                      </p:cBhvr>
                                      <p:tavLst>
                                        <p:tav tm="0">
                                          <p:val>
                                            <p:strVal val="ppt_x"/>
                                          </p:val>
                                        </p:tav>
                                        <p:tav tm="100000">
                                          <p:val>
                                            <p:strVal val="ppt_x"/>
                                          </p:val>
                                        </p:tav>
                                      </p:tavLst>
                                    </p:anim>
                                    <p:anim calcmode="lin" valueType="num">
                                      <p:cBhvr additive="base">
                                        <p:cTn id="28" dur="500"/>
                                        <p:tgtEl>
                                          <p:spTgt spid="7"/>
                                        </p:tgtEl>
                                        <p:attrNameLst>
                                          <p:attrName>ppt_y</p:attrName>
                                        </p:attrNameLst>
                                      </p:cBhvr>
                                      <p:tavLst>
                                        <p:tav tm="0">
                                          <p:val>
                                            <p:strVal val="ppt_y"/>
                                          </p:val>
                                        </p:tav>
                                        <p:tav tm="100000">
                                          <p:val>
                                            <p:strVal val="1+ppt_h/2"/>
                                          </p:val>
                                        </p:tav>
                                      </p:tavLst>
                                    </p:anim>
                                    <p:set>
                                      <p:cBhvr>
                                        <p:cTn id="29" dur="1" fill="hold">
                                          <p:stCondLst>
                                            <p:cond delay="499"/>
                                          </p:stCondLst>
                                        </p:cTn>
                                        <p:tgtEl>
                                          <p:spTgt spid="7"/>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13"/>
                                        </p:tgtEl>
                                        <p:attrNameLst>
                                          <p:attrName>ppt_x</p:attrName>
                                        </p:attrNameLst>
                                      </p:cBhvr>
                                      <p:tavLst>
                                        <p:tav tm="0">
                                          <p:val>
                                            <p:strVal val="ppt_x"/>
                                          </p:val>
                                        </p:tav>
                                        <p:tav tm="100000">
                                          <p:val>
                                            <p:strVal val="ppt_x"/>
                                          </p:val>
                                        </p:tav>
                                      </p:tavLst>
                                    </p:anim>
                                    <p:anim calcmode="lin" valueType="num">
                                      <p:cBhvr additive="base">
                                        <p:cTn id="32" dur="500"/>
                                        <p:tgtEl>
                                          <p:spTgt spid="13"/>
                                        </p:tgtEl>
                                        <p:attrNameLst>
                                          <p:attrName>ppt_y</p:attrName>
                                        </p:attrNameLst>
                                      </p:cBhvr>
                                      <p:tavLst>
                                        <p:tav tm="0">
                                          <p:val>
                                            <p:strVal val="ppt_y"/>
                                          </p:val>
                                        </p:tav>
                                        <p:tav tm="100000">
                                          <p:val>
                                            <p:strVal val="1+ppt_h/2"/>
                                          </p:val>
                                        </p:tav>
                                      </p:tavLst>
                                    </p:anim>
                                    <p:set>
                                      <p:cBhvr>
                                        <p:cTn id="3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4294967295"/>
          </p:nvPr>
        </p:nvSpPr>
        <p:spPr>
          <a:xfrm>
            <a:off x="0" y="1455738"/>
            <a:ext cx="9193213" cy="4194175"/>
          </a:xfrm>
        </p:spPr>
        <p:txBody>
          <a:bodyPr>
            <a:normAutofit/>
          </a:bodyPr>
          <a:lstStyle/>
          <a:p>
            <a:pPr marL="0" indent="0">
              <a:buNone/>
            </a:pPr>
            <a:r>
              <a:rPr lang="en-US" sz="19900" dirty="0"/>
              <a:t> DEMO</a:t>
            </a:r>
          </a:p>
        </p:txBody>
      </p:sp>
    </p:spTree>
    <p:extLst>
      <p:ext uri="{BB962C8B-B14F-4D97-AF65-F5344CB8AC3E}">
        <p14:creationId xmlns:p14="http://schemas.microsoft.com/office/powerpoint/2010/main" val="230585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24A9-2D34-4D7B-A42B-251816911291}"/>
              </a:ext>
            </a:extLst>
          </p:cNvPr>
          <p:cNvSpPr>
            <a:spLocks noGrp="1"/>
          </p:cNvSpPr>
          <p:nvPr>
            <p:ph type="title"/>
          </p:nvPr>
        </p:nvSpPr>
        <p:spPr/>
        <p:txBody>
          <a:bodyPr/>
          <a:lstStyle/>
          <a:p>
            <a:r>
              <a:rPr lang="en-US" dirty="0"/>
              <a:t>metadata</a:t>
            </a:r>
          </a:p>
        </p:txBody>
      </p:sp>
    </p:spTree>
    <p:extLst>
      <p:ext uri="{BB962C8B-B14F-4D97-AF65-F5344CB8AC3E}">
        <p14:creationId xmlns:p14="http://schemas.microsoft.com/office/powerpoint/2010/main" val="360300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325541" y="4064165"/>
            <a:ext cx="2666887" cy="542363"/>
          </a:xfrm>
          <a:prstGeom prst="rect">
            <a:avLst/>
          </a:prstGeom>
        </p:spPr>
      </p:pic>
      <p:sp>
        <p:nvSpPr>
          <p:cNvPr id="2" name="Title 1"/>
          <p:cNvSpPr>
            <a:spLocks noGrp="1"/>
          </p:cNvSpPr>
          <p:nvPr>
            <p:ph type="title"/>
          </p:nvPr>
        </p:nvSpPr>
        <p:spPr>
          <a:xfrm>
            <a:off x="382082" y="205784"/>
            <a:ext cx="11429516" cy="761968"/>
          </a:xfrm>
        </p:spPr>
        <p:txBody>
          <a:bodyPr/>
          <a:lstStyle/>
          <a:p>
            <a:r>
              <a:rPr lang="en-US" dirty="0"/>
              <a:t>Thanks to our Gold and Silver sponsors!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438" y="3982272"/>
            <a:ext cx="2666887" cy="692626"/>
          </a:xfrm>
          <a:prstGeom prst="rect">
            <a:avLst/>
          </a:prstGeom>
        </p:spPr>
      </p:pic>
      <p:pic>
        <p:nvPicPr>
          <p:cNvPr id="9" name="Picture 8"/>
          <p:cNvPicPr>
            <a:picLocks noChangeAspect="1"/>
          </p:cNvPicPr>
          <p:nvPr/>
        </p:nvPicPr>
        <p:blipFill>
          <a:blip r:embed="rId5"/>
          <a:stretch>
            <a:fillRect/>
          </a:stretch>
        </p:blipFill>
        <p:spPr>
          <a:xfrm>
            <a:off x="6267336" y="4050642"/>
            <a:ext cx="2666887" cy="55588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559" y="1149083"/>
            <a:ext cx="2666887" cy="110120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41" y="2781410"/>
            <a:ext cx="2666887" cy="804647"/>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232" y="1032790"/>
            <a:ext cx="2666887" cy="1217494"/>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6301" y="3737808"/>
            <a:ext cx="1904919" cy="1918841"/>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5009" y="1219314"/>
            <a:ext cx="2666887" cy="103097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4333" y="2864083"/>
            <a:ext cx="2666887" cy="639300"/>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1784" y="1262703"/>
            <a:ext cx="2666887" cy="987580"/>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1403" y="2950380"/>
            <a:ext cx="2666887" cy="466705"/>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28472" y="2810262"/>
            <a:ext cx="2666887" cy="746940"/>
          </a:xfrm>
          <a:prstGeom prst="rect">
            <a:avLst/>
          </a:prstGeom>
        </p:spPr>
      </p:pic>
      <p:pic>
        <p:nvPicPr>
          <p:cNvPr id="19" name="Picture 18"/>
          <p:cNvPicPr>
            <a:picLocks noChangeAspect="1"/>
          </p:cNvPicPr>
          <p:nvPr/>
        </p:nvPicPr>
        <p:blipFill>
          <a:blip r:embed="rId15"/>
          <a:stretch>
            <a:fillRect/>
          </a:stretch>
        </p:blipFill>
        <p:spPr>
          <a:xfrm>
            <a:off x="3291784" y="4964322"/>
            <a:ext cx="2666887" cy="692327"/>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2082" y="4915688"/>
            <a:ext cx="1904919" cy="1886059"/>
          </a:xfrm>
          <a:prstGeom prst="rect">
            <a:avLst/>
          </a:prstGeom>
        </p:spPr>
      </p:pic>
    </p:spTree>
    <p:extLst>
      <p:ext uri="{BB962C8B-B14F-4D97-AF65-F5344CB8AC3E}">
        <p14:creationId xmlns:p14="http://schemas.microsoft.com/office/powerpoint/2010/main" val="162569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1217E-C43B-48BB-ACD0-BD56F3D192D4}"/>
              </a:ext>
            </a:extLst>
          </p:cNvPr>
          <p:cNvPicPr>
            <a:picLocks/>
          </p:cNvPicPr>
          <p:nvPr/>
        </p:nvPicPr>
        <p:blipFill>
          <a:blip r:embed="rId3"/>
          <a:stretch>
            <a:fillRect/>
          </a:stretch>
        </p:blipFill>
        <p:spPr>
          <a:xfrm>
            <a:off x="0" y="0"/>
            <a:ext cx="12192000" cy="6865033"/>
          </a:xfrm>
          <a:prstGeom prst="rect">
            <a:avLst/>
          </a:prstGeom>
        </p:spPr>
      </p:pic>
      <p:sp>
        <p:nvSpPr>
          <p:cNvPr id="2" name="Title 1">
            <a:extLst>
              <a:ext uri="{FF2B5EF4-FFF2-40B4-BE49-F238E27FC236}">
                <a16:creationId xmlns:a16="http://schemas.microsoft.com/office/drawing/2014/main" id="{0A8E69B4-296D-4347-B92C-4F6C195633B4}"/>
              </a:ext>
            </a:extLst>
          </p:cNvPr>
          <p:cNvSpPr>
            <a:spLocks noGrp="1"/>
          </p:cNvSpPr>
          <p:nvPr>
            <p:ph type="title"/>
          </p:nvPr>
        </p:nvSpPr>
        <p:spPr/>
        <p:txBody>
          <a:bodyPr>
            <a:normAutofit fontScale="90000"/>
          </a:bodyPr>
          <a:lstStyle/>
          <a:p>
            <a:r>
              <a:rPr lang="en-US" sz="7200" b="1" dirty="0">
                <a:solidFill>
                  <a:schemeClr val="bg1"/>
                </a:solidFill>
              </a:rPr>
              <a:t>writing XML?</a:t>
            </a:r>
          </a:p>
        </p:txBody>
      </p:sp>
    </p:spTree>
    <p:extLst>
      <p:ext uri="{BB962C8B-B14F-4D97-AF65-F5344CB8AC3E}">
        <p14:creationId xmlns:p14="http://schemas.microsoft.com/office/powerpoint/2010/main" val="280077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EF843A4-8EC1-40A3-9865-EEF9E2D19FA4}"/>
              </a:ext>
            </a:extLst>
          </p:cNvPr>
          <p:cNvSpPr/>
          <p:nvPr/>
        </p:nvSpPr>
        <p:spPr>
          <a:xfrm>
            <a:off x="-2" y="3768811"/>
            <a:ext cx="12192001" cy="3089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5875D6-0F05-4B6F-BF52-CD7FDC6D935B}"/>
              </a:ext>
            </a:extLst>
          </p:cNvPr>
          <p:cNvPicPr>
            <a:picLocks noChangeAspect="1"/>
          </p:cNvPicPr>
          <p:nvPr/>
        </p:nvPicPr>
        <p:blipFill>
          <a:blip r:embed="rId2"/>
          <a:stretch>
            <a:fillRect/>
          </a:stretch>
        </p:blipFill>
        <p:spPr>
          <a:xfrm>
            <a:off x="-2" y="0"/>
            <a:ext cx="10468708" cy="6793523"/>
          </a:xfrm>
          <a:prstGeom prst="rect">
            <a:avLst/>
          </a:prstGeom>
        </p:spPr>
      </p:pic>
      <p:sp>
        <p:nvSpPr>
          <p:cNvPr id="2" name="Title 1">
            <a:extLst>
              <a:ext uri="{FF2B5EF4-FFF2-40B4-BE49-F238E27FC236}">
                <a16:creationId xmlns:a16="http://schemas.microsoft.com/office/drawing/2014/main" id="{F3A40FDF-E1F8-4778-9D7B-FE48C77997A7}"/>
              </a:ext>
            </a:extLst>
          </p:cNvPr>
          <p:cNvSpPr>
            <a:spLocks noGrp="1"/>
          </p:cNvSpPr>
          <p:nvPr>
            <p:ph type="title"/>
          </p:nvPr>
        </p:nvSpPr>
        <p:spPr>
          <a:xfrm>
            <a:off x="6336323" y="4128232"/>
            <a:ext cx="5773615" cy="807183"/>
          </a:xfrm>
        </p:spPr>
        <p:txBody>
          <a:bodyPr/>
          <a:lstStyle/>
          <a:p>
            <a:r>
              <a:rPr lang="en-US" dirty="0"/>
              <a:t>metadata to the rescue!</a:t>
            </a:r>
          </a:p>
        </p:txBody>
      </p:sp>
      <p:sp>
        <p:nvSpPr>
          <p:cNvPr id="11" name="Arrow: Right 10">
            <a:extLst>
              <a:ext uri="{FF2B5EF4-FFF2-40B4-BE49-F238E27FC236}">
                <a16:creationId xmlns:a16="http://schemas.microsoft.com/office/drawing/2014/main" id="{75B02DF0-D617-46A9-BC16-B9E379D96CF8}"/>
              </a:ext>
            </a:extLst>
          </p:cNvPr>
          <p:cNvSpPr/>
          <p:nvPr/>
        </p:nvSpPr>
        <p:spPr>
          <a:xfrm>
            <a:off x="7983416" y="246184"/>
            <a:ext cx="583224" cy="365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7E64B9AA-B6FA-4CAE-9AB0-30B0DF79F559}"/>
              </a:ext>
            </a:extLst>
          </p:cNvPr>
          <p:cNvSpPr txBox="1">
            <a:spLocks/>
          </p:cNvSpPr>
          <p:nvPr/>
        </p:nvSpPr>
        <p:spPr>
          <a:xfrm>
            <a:off x="8719039" y="25153"/>
            <a:ext cx="3499338" cy="80718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sz="3200" dirty="0"/>
              <a:t>get some metadata</a:t>
            </a:r>
          </a:p>
        </p:txBody>
      </p:sp>
      <p:sp>
        <p:nvSpPr>
          <p:cNvPr id="13" name="Arrow: Right 12">
            <a:extLst>
              <a:ext uri="{FF2B5EF4-FFF2-40B4-BE49-F238E27FC236}">
                <a16:creationId xmlns:a16="http://schemas.microsoft.com/office/drawing/2014/main" id="{4B8E2E53-9088-4362-B24B-0D04B303CAC3}"/>
              </a:ext>
            </a:extLst>
          </p:cNvPr>
          <p:cNvSpPr/>
          <p:nvPr/>
        </p:nvSpPr>
        <p:spPr>
          <a:xfrm>
            <a:off x="5004291" y="3334481"/>
            <a:ext cx="583224" cy="365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E298FD7C-98FD-47B3-AAD5-18A3785B13B3}"/>
              </a:ext>
            </a:extLst>
          </p:cNvPr>
          <p:cNvSpPr txBox="1">
            <a:spLocks/>
          </p:cNvSpPr>
          <p:nvPr/>
        </p:nvSpPr>
        <p:spPr>
          <a:xfrm>
            <a:off x="5739914" y="3113450"/>
            <a:ext cx="3499338" cy="807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sz="3200" dirty="0"/>
              <a:t>add a bit of C#</a:t>
            </a:r>
          </a:p>
        </p:txBody>
      </p:sp>
      <p:sp>
        <p:nvSpPr>
          <p:cNvPr id="15" name="Arrow: Right 14">
            <a:extLst>
              <a:ext uri="{FF2B5EF4-FFF2-40B4-BE49-F238E27FC236}">
                <a16:creationId xmlns:a16="http://schemas.microsoft.com/office/drawing/2014/main" id="{29FC18EE-FD6D-4B0B-BB73-7C9F649D6212}"/>
              </a:ext>
            </a:extLst>
          </p:cNvPr>
          <p:cNvSpPr/>
          <p:nvPr/>
        </p:nvSpPr>
        <p:spPr>
          <a:xfrm>
            <a:off x="4268668" y="5639039"/>
            <a:ext cx="583224" cy="365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3E13A194-5BC7-46A8-87DC-3D8FD5C02829}"/>
              </a:ext>
            </a:extLst>
          </p:cNvPr>
          <p:cNvSpPr txBox="1">
            <a:spLocks/>
          </p:cNvSpPr>
          <p:nvPr/>
        </p:nvSpPr>
        <p:spPr>
          <a:xfrm>
            <a:off x="5004290" y="5418008"/>
            <a:ext cx="4234961" cy="93834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0" kern="1200">
                <a:solidFill>
                  <a:srgbClr val="216989"/>
                </a:solidFill>
                <a:latin typeface="+mj-lt"/>
                <a:ea typeface="Verdana" charset="0"/>
                <a:cs typeface="Verdana" charset="0"/>
              </a:defRPr>
            </a:lvl1pPr>
          </a:lstStyle>
          <a:p>
            <a:r>
              <a:rPr lang="en-US" sz="3200" dirty="0"/>
              <a:t>loop over metadata and create all the things</a:t>
            </a:r>
          </a:p>
        </p:txBody>
      </p:sp>
    </p:spTree>
    <p:extLst>
      <p:ext uri="{BB962C8B-B14F-4D97-AF65-F5344CB8AC3E}">
        <p14:creationId xmlns:p14="http://schemas.microsoft.com/office/powerpoint/2010/main" val="287611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11" grpId="0" animBg="1"/>
      <p:bldP spid="12" grpId="0"/>
      <p:bldP spid="13" grpId="0" animBg="1"/>
      <p:bldP spid="14" grpId="0"/>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aby, Bird, Birth, Birthday, Cartoon, Child, Silhouette">
            <a:extLst>
              <a:ext uri="{FF2B5EF4-FFF2-40B4-BE49-F238E27FC236}">
                <a16:creationId xmlns:a16="http://schemas.microsoft.com/office/drawing/2014/main" id="{FF25F134-F8DC-4080-A2B7-3B1995AD7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692" y="766761"/>
            <a:ext cx="9144000" cy="5772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03CF88-FB32-4752-91BA-237EA85CFA9E}"/>
              </a:ext>
            </a:extLst>
          </p:cNvPr>
          <p:cNvSpPr>
            <a:spLocks noGrp="1"/>
          </p:cNvSpPr>
          <p:nvPr>
            <p:ph type="title"/>
          </p:nvPr>
        </p:nvSpPr>
        <p:spPr/>
        <p:txBody>
          <a:bodyPr/>
          <a:lstStyle/>
          <a:p>
            <a:r>
              <a:rPr lang="en-US" dirty="0"/>
              <a:t>where does the metadata come from?</a:t>
            </a:r>
          </a:p>
        </p:txBody>
      </p:sp>
    </p:spTree>
    <p:extLst>
      <p:ext uri="{BB962C8B-B14F-4D97-AF65-F5344CB8AC3E}">
        <p14:creationId xmlns:p14="http://schemas.microsoft.com/office/powerpoint/2010/main" val="10200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An old black LC Smith typewriter on a wooden surface">
            <a:extLst>
              <a:ext uri="{FF2B5EF4-FFF2-40B4-BE49-F238E27FC236}">
                <a16:creationId xmlns:a16="http://schemas.microsoft.com/office/drawing/2014/main" id="{154ADC10-58FC-4ADF-B427-18F409097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1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C303C7-4C02-4BD8-A2BF-66B288B167A0}"/>
              </a:ext>
            </a:extLst>
          </p:cNvPr>
          <p:cNvSpPr>
            <a:spLocks noGrp="1"/>
          </p:cNvSpPr>
          <p:nvPr>
            <p:ph type="title"/>
          </p:nvPr>
        </p:nvSpPr>
        <p:spPr>
          <a:xfrm>
            <a:off x="5719689" y="3639146"/>
            <a:ext cx="5887095" cy="1325563"/>
          </a:xfrm>
        </p:spPr>
        <p:txBody>
          <a:bodyPr/>
          <a:lstStyle/>
          <a:p>
            <a:pPr algn="r"/>
            <a:r>
              <a:rPr lang="en-US" dirty="0">
                <a:solidFill>
                  <a:schemeClr val="bg1"/>
                </a:solidFill>
              </a:rPr>
              <a:t>gathering metadata – </a:t>
            </a:r>
            <a:br>
              <a:rPr lang="en-US" dirty="0">
                <a:solidFill>
                  <a:schemeClr val="bg1"/>
                </a:solidFill>
              </a:rPr>
            </a:br>
            <a:r>
              <a:rPr lang="en-US" dirty="0">
                <a:solidFill>
                  <a:schemeClr val="bg1"/>
                </a:solidFill>
              </a:rPr>
              <a:t>manual input</a:t>
            </a:r>
          </a:p>
        </p:txBody>
      </p:sp>
    </p:spTree>
    <p:extLst>
      <p:ext uri="{BB962C8B-B14F-4D97-AF65-F5344CB8AC3E}">
        <p14:creationId xmlns:p14="http://schemas.microsoft.com/office/powerpoint/2010/main" val="109912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pple, Caffeine, Coffee, Coffee Shop, Computer, Denim">
            <a:extLst>
              <a:ext uri="{FF2B5EF4-FFF2-40B4-BE49-F238E27FC236}">
                <a16:creationId xmlns:a16="http://schemas.microsoft.com/office/drawing/2014/main" id="{8A780EB8-AADB-40D8-9045-EA348500BF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697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C303C7-4C02-4BD8-A2BF-66B288B167A0}"/>
              </a:ext>
            </a:extLst>
          </p:cNvPr>
          <p:cNvSpPr>
            <a:spLocks noGrp="1"/>
          </p:cNvSpPr>
          <p:nvPr>
            <p:ph type="title"/>
          </p:nvPr>
        </p:nvSpPr>
        <p:spPr>
          <a:xfrm>
            <a:off x="451339" y="1033338"/>
            <a:ext cx="10515600" cy="1325563"/>
          </a:xfrm>
        </p:spPr>
        <p:txBody>
          <a:bodyPr/>
          <a:lstStyle/>
          <a:p>
            <a:r>
              <a:rPr lang="en-US" dirty="0">
                <a:solidFill>
                  <a:srgbClr val="DD5A1F"/>
                </a:solidFill>
              </a:rPr>
              <a:t>gathering metadata – using the source system</a:t>
            </a:r>
          </a:p>
        </p:txBody>
      </p:sp>
    </p:spTree>
    <p:extLst>
      <p:ext uri="{BB962C8B-B14F-4D97-AF65-F5344CB8AC3E}">
        <p14:creationId xmlns:p14="http://schemas.microsoft.com/office/powerpoint/2010/main" val="98060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bstract, Blur, Britain, British, Business, Cargo">
            <a:extLst>
              <a:ext uri="{FF2B5EF4-FFF2-40B4-BE49-F238E27FC236}">
                <a16:creationId xmlns:a16="http://schemas.microsoft.com/office/drawing/2014/main" id="{DD3703B4-36E8-4801-A2B3-65572587F6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3B45C8-1B40-44EA-8251-C6DFCF09E3EC}"/>
              </a:ext>
            </a:extLst>
          </p:cNvPr>
          <p:cNvSpPr>
            <a:spLocks noGrp="1"/>
          </p:cNvSpPr>
          <p:nvPr>
            <p:ph type="title"/>
          </p:nvPr>
        </p:nvSpPr>
        <p:spPr>
          <a:xfrm>
            <a:off x="111370" y="3823433"/>
            <a:ext cx="8680938" cy="1325563"/>
          </a:xfrm>
        </p:spPr>
        <p:txBody>
          <a:bodyPr/>
          <a:lstStyle/>
          <a:p>
            <a:r>
              <a:rPr lang="en-US" dirty="0">
                <a:solidFill>
                  <a:schemeClr val="bg1"/>
                </a:solidFill>
              </a:rPr>
              <a:t>gathering data – using Biml functions</a:t>
            </a:r>
          </a:p>
        </p:txBody>
      </p:sp>
    </p:spTree>
    <p:extLst>
      <p:ext uri="{BB962C8B-B14F-4D97-AF65-F5344CB8AC3E}">
        <p14:creationId xmlns:p14="http://schemas.microsoft.com/office/powerpoint/2010/main" val="21407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4294967295"/>
          </p:nvPr>
        </p:nvSpPr>
        <p:spPr>
          <a:xfrm>
            <a:off x="0" y="1455738"/>
            <a:ext cx="9193213" cy="4194175"/>
          </a:xfrm>
        </p:spPr>
        <p:txBody>
          <a:bodyPr>
            <a:normAutofit/>
          </a:bodyPr>
          <a:lstStyle/>
          <a:p>
            <a:pPr marL="0" indent="0">
              <a:buNone/>
            </a:pPr>
            <a:r>
              <a:rPr lang="en-US" sz="19900" dirty="0"/>
              <a:t> DEMO</a:t>
            </a:r>
          </a:p>
        </p:txBody>
      </p:sp>
    </p:spTree>
    <p:extLst>
      <p:ext uri="{BB962C8B-B14F-4D97-AF65-F5344CB8AC3E}">
        <p14:creationId xmlns:p14="http://schemas.microsoft.com/office/powerpoint/2010/main" val="350726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0BE826-A314-473B-831C-9957702D7D76}"/>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pPr/>
              <a:t>37</a:t>
            </a:fld>
            <a:endParaRPr lang="en-US"/>
          </a:p>
        </p:txBody>
      </p:sp>
      <p:pic>
        <p:nvPicPr>
          <p:cNvPr id="3082" name="Picture 10" descr="Magic Cube, Patience Games, Puzzle, Tricky, Toys">
            <a:extLst>
              <a:ext uri="{FF2B5EF4-FFF2-40B4-BE49-F238E27FC236}">
                <a16:creationId xmlns:a16="http://schemas.microsoft.com/office/drawing/2014/main" id="{CE6EC3D4-AE99-4920-8570-610D44749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6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65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17C8A-AE97-408F-AE52-26979390073B}"/>
              </a:ext>
            </a:extLst>
          </p:cNvPr>
          <p:cNvSpPr>
            <a:spLocks noGrp="1"/>
          </p:cNvSpPr>
          <p:nvPr>
            <p:ph type="title"/>
          </p:nvPr>
        </p:nvSpPr>
        <p:spPr/>
        <p:txBody>
          <a:bodyPr/>
          <a:lstStyle/>
          <a:p>
            <a:r>
              <a:rPr lang="en-US" dirty="0"/>
              <a:t>step by step</a:t>
            </a:r>
          </a:p>
        </p:txBody>
      </p:sp>
      <p:sp>
        <p:nvSpPr>
          <p:cNvPr id="6" name="Content Placeholder 5">
            <a:extLst>
              <a:ext uri="{FF2B5EF4-FFF2-40B4-BE49-F238E27FC236}">
                <a16:creationId xmlns:a16="http://schemas.microsoft.com/office/drawing/2014/main" id="{88BE5118-2317-42E3-BF0F-CD04DF0B92EE}"/>
              </a:ext>
            </a:extLst>
          </p:cNvPr>
          <p:cNvSpPr>
            <a:spLocks noGrp="1"/>
          </p:cNvSpPr>
          <p:nvPr>
            <p:ph idx="1"/>
          </p:nvPr>
        </p:nvSpPr>
        <p:spPr/>
        <p:txBody>
          <a:bodyPr>
            <a:normAutofit/>
          </a:bodyPr>
          <a:lstStyle/>
          <a:p>
            <a:pPr marL="742950" indent="-742950">
              <a:buFont typeface="+mj-lt"/>
              <a:buAutoNum type="arabicPeriod"/>
            </a:pPr>
            <a:r>
              <a:rPr lang="en-US" sz="3200" dirty="0"/>
              <a:t>first generate a simple SSIS package using Biml only</a:t>
            </a:r>
          </a:p>
          <a:p>
            <a:pPr marL="742950" indent="-742950">
              <a:buFont typeface="+mj-lt"/>
              <a:buAutoNum type="arabicPeriod"/>
            </a:pPr>
            <a:r>
              <a:rPr lang="en-US" sz="3200" dirty="0"/>
              <a:t>… or reverse-engineer an existing package to Biml</a:t>
            </a:r>
          </a:p>
          <a:p>
            <a:pPr marL="742950" indent="-742950">
              <a:buFont typeface="+mj-lt"/>
              <a:buAutoNum type="arabicPeriod"/>
            </a:pPr>
            <a:r>
              <a:rPr lang="en-US" sz="3200" dirty="0"/>
              <a:t>then start automating with </a:t>
            </a:r>
            <a:r>
              <a:rPr lang="en-US" sz="3200" dirty="0" err="1"/>
              <a:t>BimlScript</a:t>
            </a:r>
            <a:r>
              <a:rPr lang="en-US" sz="3200" dirty="0"/>
              <a:t> by adding .NET code</a:t>
            </a:r>
          </a:p>
          <a:p>
            <a:pPr marL="742950" indent="-742950">
              <a:buFont typeface="+mj-lt"/>
              <a:buAutoNum type="arabicPeriod"/>
            </a:pPr>
            <a:r>
              <a:rPr lang="en-US" sz="3200" dirty="0"/>
              <a:t>when this works, standardize and create templates</a:t>
            </a:r>
          </a:p>
        </p:txBody>
      </p:sp>
      <p:sp>
        <p:nvSpPr>
          <p:cNvPr id="2" name="Slide Number Placeholder 1">
            <a:extLst>
              <a:ext uri="{FF2B5EF4-FFF2-40B4-BE49-F238E27FC236}">
                <a16:creationId xmlns:a16="http://schemas.microsoft.com/office/drawing/2014/main" id="{BD7D1A36-E4DD-463E-9C17-398AF7103515}"/>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pPr/>
              <a:t>38</a:t>
            </a:fld>
            <a:endParaRPr lang="en-US"/>
          </a:p>
        </p:txBody>
      </p:sp>
    </p:spTree>
    <p:extLst>
      <p:ext uri="{BB962C8B-B14F-4D97-AF65-F5344CB8AC3E}">
        <p14:creationId xmlns:p14="http://schemas.microsoft.com/office/powerpoint/2010/main" val="22318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4294967295"/>
          </p:nvPr>
        </p:nvSpPr>
        <p:spPr>
          <a:xfrm>
            <a:off x="0" y="1455738"/>
            <a:ext cx="9193213" cy="4194175"/>
          </a:xfrm>
        </p:spPr>
        <p:txBody>
          <a:bodyPr>
            <a:normAutofit/>
          </a:bodyPr>
          <a:lstStyle/>
          <a:p>
            <a:pPr marL="0" indent="0">
              <a:buNone/>
            </a:pPr>
            <a:r>
              <a:rPr lang="en-US" sz="19900" dirty="0"/>
              <a:t> DEMO</a:t>
            </a:r>
          </a:p>
        </p:txBody>
      </p:sp>
    </p:spTree>
    <p:extLst>
      <p:ext uri="{BB962C8B-B14F-4D97-AF65-F5344CB8AC3E}">
        <p14:creationId xmlns:p14="http://schemas.microsoft.com/office/powerpoint/2010/main" val="323024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9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8" name="Rectangle 7"/>
          <p:cNvSpPr>
            <a:spLocks/>
          </p:cNvSpPr>
          <p:nvPr/>
        </p:nvSpPr>
        <p:spPr>
          <a:xfrm>
            <a:off x="1187784"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endParaRPr lang="en-US" sz="1600" dirty="0">
              <a:solidFill>
                <a:srgbClr val="505050"/>
              </a:solidFill>
              <a:latin typeface="+mj-lt"/>
              <a:ea typeface="SimSun"/>
            </a:endParaRPr>
          </a:p>
        </p:txBody>
      </p:sp>
      <p:grpSp>
        <p:nvGrpSpPr>
          <p:cNvPr id="5" name="Group 4"/>
          <p:cNvGrpSpPr/>
          <p:nvPr/>
        </p:nvGrpSpPr>
        <p:grpSpPr>
          <a:xfrm>
            <a:off x="7379113" y="1795897"/>
            <a:ext cx="2725773" cy="1821970"/>
            <a:chOff x="7379113" y="1795897"/>
            <a:chExt cx="2725773" cy="1821970"/>
          </a:xfrm>
        </p:grpSpPr>
        <p:sp>
          <p:nvSpPr>
            <p:cNvPr id="9" name="Rectangle 8"/>
            <p:cNvSpPr>
              <a:spLocks/>
            </p:cNvSpPr>
            <p:nvPr/>
          </p:nvSpPr>
          <p:spPr>
            <a:xfrm>
              <a:off x="7379113"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endParaRPr lang="en-US" sz="1600" dirty="0">
                <a:solidFill>
                  <a:srgbClr val="505050"/>
                </a:solidFill>
                <a:latin typeface="+mj-lt"/>
                <a:ea typeface="SimSun"/>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0613" y="2170435"/>
              <a:ext cx="1882771" cy="1073179"/>
            </a:xfrm>
            <a:prstGeom prst="rect">
              <a:avLst/>
            </a:prstGeom>
          </p:spPr>
        </p:pic>
      </p:grpSp>
      <p:grpSp>
        <p:nvGrpSpPr>
          <p:cNvPr id="12" name="Group 11"/>
          <p:cNvGrpSpPr/>
          <p:nvPr/>
        </p:nvGrpSpPr>
        <p:grpSpPr>
          <a:xfrm>
            <a:off x="1187784" y="3723076"/>
            <a:ext cx="2725773" cy="1821970"/>
            <a:chOff x="1187784" y="3723076"/>
            <a:chExt cx="2725773" cy="1821970"/>
          </a:xfrm>
        </p:grpSpPr>
        <p:sp>
          <p:nvSpPr>
            <p:cNvPr id="10" name="Rectangle 9"/>
            <p:cNvSpPr>
              <a:spLocks/>
            </p:cNvSpPr>
            <p:nvPr/>
          </p:nvSpPr>
          <p:spPr>
            <a:xfrm>
              <a:off x="1187784"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endParaRPr lang="en-US" sz="1600" dirty="0">
                <a:solidFill>
                  <a:srgbClr val="505050"/>
                </a:solidFill>
                <a:latin typeface="+mj-lt"/>
                <a:ea typeface="SimSun"/>
              </a:endParaRPr>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7262" y="4017554"/>
              <a:ext cx="2133600" cy="1266825"/>
            </a:xfrm>
            <a:prstGeom prst="rect">
              <a:avLst/>
            </a:prstGeom>
          </p:spPr>
        </p:pic>
      </p:grpSp>
      <p:grpSp>
        <p:nvGrpSpPr>
          <p:cNvPr id="13" name="Group 12"/>
          <p:cNvGrpSpPr/>
          <p:nvPr/>
        </p:nvGrpSpPr>
        <p:grpSpPr>
          <a:xfrm>
            <a:off x="4283449" y="3723076"/>
            <a:ext cx="2725773" cy="1821970"/>
            <a:chOff x="4283449" y="3723076"/>
            <a:chExt cx="2725773" cy="1821970"/>
          </a:xfrm>
        </p:grpSpPr>
        <p:sp>
          <p:nvSpPr>
            <p:cNvPr id="11" name="Rectangle 10"/>
            <p:cNvSpPr>
              <a:spLocks/>
            </p:cNvSpPr>
            <p:nvPr/>
          </p:nvSpPr>
          <p:spPr>
            <a:xfrm>
              <a:off x="4283449"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0" bIns="146304" rtlCol="0" anchor="t" anchorCtr="0"/>
            <a:lstStyle/>
            <a:p>
              <a:r>
                <a:rPr lang="en-US" sz="2000" dirty="0">
                  <a:solidFill>
                    <a:srgbClr val="505050"/>
                  </a:solidFill>
                  <a:latin typeface="+mj-lt"/>
                  <a:ea typeface="SimSun"/>
                </a:rPr>
                <a:t>      SQLKover.com</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53228" y="4268520"/>
              <a:ext cx="1586213" cy="1131736"/>
            </a:xfrm>
            <a:prstGeom prst="rect">
              <a:avLst/>
            </a:prstGeom>
          </p:spPr>
        </p:pic>
      </p:grpSp>
      <p:grpSp>
        <p:nvGrpSpPr>
          <p:cNvPr id="21" name="Group 20"/>
          <p:cNvGrpSpPr/>
          <p:nvPr/>
        </p:nvGrpSpPr>
        <p:grpSpPr>
          <a:xfrm>
            <a:off x="7379113" y="3723076"/>
            <a:ext cx="2725773" cy="1821970"/>
            <a:chOff x="7379113" y="3723076"/>
            <a:chExt cx="2725773" cy="1821970"/>
          </a:xfrm>
        </p:grpSpPr>
        <p:sp>
          <p:nvSpPr>
            <p:cNvPr id="14" name="Rectangle 13"/>
            <p:cNvSpPr>
              <a:spLocks/>
            </p:cNvSpPr>
            <p:nvPr/>
          </p:nvSpPr>
          <p:spPr>
            <a:xfrm>
              <a:off x="7379113" y="3723076"/>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algn="ctr"/>
              <a:r>
                <a:rPr lang="en-US" sz="2000" dirty="0">
                  <a:solidFill>
                    <a:srgbClr val="505050"/>
                  </a:solidFill>
                  <a:latin typeface="+mj-lt"/>
                  <a:ea typeface="SimSun"/>
                </a:rPr>
                <a:t>@Ko_Ver</a:t>
              </a:r>
            </a:p>
          </p:txBody>
        </p:sp>
        <p:pic>
          <p:nvPicPr>
            <p:cNvPr id="20" name="Picture 19"/>
            <p:cNvPicPr>
              <a:picLocks noChangeAspect="1"/>
            </p:cNvPicPr>
            <p:nvPr/>
          </p:nvPicPr>
          <p:blipFill>
            <a:blip r:embed="rId10"/>
            <a:stretch>
              <a:fillRect/>
            </a:stretch>
          </p:blipFill>
          <p:spPr>
            <a:xfrm>
              <a:off x="8122715" y="4268520"/>
              <a:ext cx="1238566" cy="1067730"/>
            </a:xfrm>
            <a:prstGeom prst="rect">
              <a:avLst/>
            </a:prstGeom>
          </p:spPr>
        </p:pic>
      </p:grpSp>
      <p:grpSp>
        <p:nvGrpSpPr>
          <p:cNvPr id="3" name="Group 2"/>
          <p:cNvGrpSpPr/>
          <p:nvPr/>
        </p:nvGrpSpPr>
        <p:grpSpPr>
          <a:xfrm>
            <a:off x="4283449" y="1795897"/>
            <a:ext cx="2725773" cy="1821970"/>
            <a:chOff x="4283449" y="1795897"/>
            <a:chExt cx="2725773" cy="1821970"/>
          </a:xfrm>
        </p:grpSpPr>
        <p:sp>
          <p:nvSpPr>
            <p:cNvPr id="7" name="Rectangle 6"/>
            <p:cNvSpPr>
              <a:spLocks/>
            </p:cNvSpPr>
            <p:nvPr/>
          </p:nvSpPr>
          <p:spPr>
            <a:xfrm>
              <a:off x="4283449" y="1795897"/>
              <a:ext cx="2725773" cy="1821970"/>
            </a:xfrm>
            <a:prstGeom prst="rect">
              <a:avLst/>
            </a:prstGeom>
            <a:noFill/>
            <a:ln w="25400" cap="flat" cmpd="sng" algn="ctr">
              <a:solidFill>
                <a:srgbClr val="000000">
                  <a:lumMod val="60000"/>
                  <a:lumOff val="40000"/>
                </a:srgbClr>
              </a:solidFill>
              <a:prstDash val="solid"/>
            </a:ln>
            <a:effectLst/>
          </p:spPr>
          <p:txBody>
            <a:bodyPr lIns="182880" tIns="146304" rIns="182880" bIns="146304" rtlCol="0" anchor="t" anchorCtr="0"/>
            <a:lstStyle/>
            <a:p>
              <a:pPr algn="ctr"/>
              <a:endParaRPr lang="en-US" sz="2000" dirty="0">
                <a:solidFill>
                  <a:srgbClr val="505050"/>
                </a:solidFill>
                <a:latin typeface="+mj-lt"/>
                <a:ea typeface="SimSun"/>
              </a:endParaRPr>
            </a:p>
          </p:txBody>
        </p:sp>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01807" y="2245109"/>
              <a:ext cx="2289053" cy="923546"/>
            </a:xfrm>
            <a:prstGeom prst="rect">
              <a:avLst/>
            </a:prstGeom>
          </p:spPr>
        </p:pic>
      </p:grpSp>
      <p:pic>
        <p:nvPicPr>
          <p:cNvPr id="16" name="Picture 15">
            <a:extLst>
              <a:ext uri="{FF2B5EF4-FFF2-40B4-BE49-F238E27FC236}">
                <a16:creationId xmlns:a16="http://schemas.microsoft.com/office/drawing/2014/main" id="{BFE95671-4A45-454E-8DD4-2A68C32695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5641" y="2245109"/>
            <a:ext cx="2576841" cy="1004763"/>
          </a:xfrm>
          <a:prstGeom prst="rect">
            <a:avLst/>
          </a:prstGeom>
        </p:spPr>
      </p:pic>
      <p:sp>
        <p:nvSpPr>
          <p:cNvPr id="24" name="Title 23">
            <a:extLst>
              <a:ext uri="{FF2B5EF4-FFF2-40B4-BE49-F238E27FC236}">
                <a16:creationId xmlns:a16="http://schemas.microsoft.com/office/drawing/2014/main" id="{0F1D43EC-8A90-4265-B912-DA1E931D8C80}"/>
              </a:ext>
            </a:extLst>
          </p:cNvPr>
          <p:cNvSpPr>
            <a:spLocks noGrp="1"/>
          </p:cNvSpPr>
          <p:nvPr>
            <p:ph type="title"/>
          </p:nvPr>
        </p:nvSpPr>
        <p:spPr/>
        <p:txBody>
          <a:bodyPr/>
          <a:lstStyle/>
          <a:p>
            <a:r>
              <a:rPr lang="en-US" dirty="0"/>
              <a:t>about</a:t>
            </a:r>
            <a:endParaRPr lang="LID4096" dirty="0"/>
          </a:p>
        </p:txBody>
      </p:sp>
      <p:pic>
        <p:nvPicPr>
          <p:cNvPr id="4" name="Picture 3">
            <a:extLst>
              <a:ext uri="{FF2B5EF4-FFF2-40B4-BE49-F238E27FC236}">
                <a16:creationId xmlns:a16="http://schemas.microsoft.com/office/drawing/2014/main" id="{30BB952D-4684-4A6B-B64B-254A6564F182}"/>
              </a:ext>
            </a:extLst>
          </p:cNvPr>
          <p:cNvPicPr>
            <a:picLocks noChangeAspect="1"/>
          </p:cNvPicPr>
          <p:nvPr/>
        </p:nvPicPr>
        <p:blipFill>
          <a:blip r:embed="rId13"/>
          <a:stretch>
            <a:fillRect/>
          </a:stretch>
        </p:blipFill>
        <p:spPr>
          <a:xfrm>
            <a:off x="10701442" y="365125"/>
            <a:ext cx="984716" cy="1312954"/>
          </a:xfrm>
          <a:prstGeom prst="rect">
            <a:avLst/>
          </a:prstGeom>
        </p:spPr>
      </p:pic>
      <p:pic>
        <p:nvPicPr>
          <p:cNvPr id="6" name="Picture 5">
            <a:extLst>
              <a:ext uri="{FF2B5EF4-FFF2-40B4-BE49-F238E27FC236}">
                <a16:creationId xmlns:a16="http://schemas.microsoft.com/office/drawing/2014/main" id="{7E69AA70-F502-4505-9264-3C79A4D6146D}"/>
              </a:ext>
            </a:extLst>
          </p:cNvPr>
          <p:cNvPicPr>
            <a:picLocks noChangeAspect="1"/>
          </p:cNvPicPr>
          <p:nvPr/>
        </p:nvPicPr>
        <p:blipFill>
          <a:blip r:embed="rId14"/>
          <a:stretch>
            <a:fillRect/>
          </a:stretch>
        </p:blipFill>
        <p:spPr>
          <a:xfrm>
            <a:off x="7598899" y="2053428"/>
            <a:ext cx="2286198" cy="1196444"/>
          </a:xfrm>
          <a:prstGeom prst="rect">
            <a:avLst/>
          </a:prstGeom>
        </p:spPr>
      </p:pic>
    </p:spTree>
    <p:extLst>
      <p:ext uri="{BB962C8B-B14F-4D97-AF65-F5344CB8AC3E}">
        <p14:creationId xmlns:p14="http://schemas.microsoft.com/office/powerpoint/2010/main" val="41696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53D2E-9F01-4F4D-A637-0D7B8E0D2098}"/>
              </a:ext>
            </a:extLst>
          </p:cNvPr>
          <p:cNvSpPr>
            <a:spLocks noGrp="1"/>
          </p:cNvSpPr>
          <p:nvPr>
            <p:ph type="title"/>
          </p:nvPr>
        </p:nvSpPr>
        <p:spPr/>
        <p:txBody>
          <a:bodyPr/>
          <a:lstStyle/>
          <a:p>
            <a:r>
              <a:rPr lang="en-US" dirty="0"/>
              <a:t>what’s next?</a:t>
            </a:r>
          </a:p>
        </p:txBody>
      </p:sp>
      <p:sp>
        <p:nvSpPr>
          <p:cNvPr id="4" name="Content Placeholder 3">
            <a:extLst>
              <a:ext uri="{FF2B5EF4-FFF2-40B4-BE49-F238E27FC236}">
                <a16:creationId xmlns:a16="http://schemas.microsoft.com/office/drawing/2014/main" id="{FF036DA5-235C-4FA0-AED2-60DFAA89265D}"/>
              </a:ext>
            </a:extLst>
          </p:cNvPr>
          <p:cNvSpPr>
            <a:spLocks noGrp="1"/>
          </p:cNvSpPr>
          <p:nvPr>
            <p:ph idx="1"/>
          </p:nvPr>
        </p:nvSpPr>
        <p:spPr/>
        <p:txBody>
          <a:bodyPr/>
          <a:lstStyle/>
          <a:p>
            <a:r>
              <a:rPr lang="en-US" dirty="0"/>
              <a:t>Advanced session at </a:t>
            </a:r>
            <a:r>
              <a:rPr lang="en-US" dirty="0" err="1"/>
              <a:t>Dataminds</a:t>
            </a:r>
            <a:r>
              <a:rPr lang="en-US" dirty="0"/>
              <a:t> Connect</a:t>
            </a:r>
          </a:p>
          <a:p>
            <a:r>
              <a:rPr lang="en-US" dirty="0"/>
              <a:t>Biml Tutorial at MSSQLTips.com</a:t>
            </a:r>
          </a:p>
          <a:p>
            <a:r>
              <a:rPr lang="en-US" dirty="0"/>
              <a:t>Biml webinars at MSSQLTips.com</a:t>
            </a:r>
          </a:p>
          <a:p>
            <a:r>
              <a:rPr lang="en-US" dirty="0"/>
              <a:t>Bimlscript.com</a:t>
            </a:r>
          </a:p>
          <a:p>
            <a:r>
              <a:rPr lang="en-US" dirty="0">
                <a:hlinkClick r:id="rId2"/>
              </a:rPr>
              <a:t>Cathrine Wilhelmsen</a:t>
            </a:r>
            <a:endParaRPr lang="en-US" dirty="0"/>
          </a:p>
        </p:txBody>
      </p:sp>
      <p:sp>
        <p:nvSpPr>
          <p:cNvPr id="2" name="Slide Number Placeholder 1">
            <a:extLst>
              <a:ext uri="{FF2B5EF4-FFF2-40B4-BE49-F238E27FC236}">
                <a16:creationId xmlns:a16="http://schemas.microsoft.com/office/drawing/2014/main" id="{C27305BE-4D78-4C42-8EEC-B90C827FED1B}"/>
              </a:ext>
            </a:extLst>
          </p:cNvPr>
          <p:cNvSpPr>
            <a:spLocks noGrp="1"/>
          </p:cNvSpPr>
          <p:nvPr>
            <p:ph type="sldNum" sz="quarter" idx="4294967295"/>
          </p:nvPr>
        </p:nvSpPr>
        <p:spPr>
          <a:xfrm>
            <a:off x="9448800" y="6356350"/>
            <a:ext cx="2743200" cy="365125"/>
          </a:xfrm>
          <a:prstGeom prst="rect">
            <a:avLst/>
          </a:prstGeom>
        </p:spPr>
        <p:txBody>
          <a:bodyPr/>
          <a:lstStyle/>
          <a:p>
            <a:fld id="{D41FD555-2F82-9747-928C-A3E63261FF2A}" type="slidenum">
              <a:rPr lang="en-US" smtClean="0"/>
              <a:pPr/>
              <a:t>40</a:t>
            </a:fld>
            <a:endParaRPr lang="en-US"/>
          </a:p>
        </p:txBody>
      </p:sp>
      <p:pic>
        <p:nvPicPr>
          <p:cNvPr id="2050" name="Picture 2" descr="Afbeeldingsresultaat voor biml book">
            <a:extLst>
              <a:ext uri="{FF2B5EF4-FFF2-40B4-BE49-F238E27FC236}">
                <a16:creationId xmlns:a16="http://schemas.microsoft.com/office/drawing/2014/main" id="{BE40CB00-C718-44D7-803B-AA317FBB9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501" y="2902851"/>
            <a:ext cx="2283877" cy="345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043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Please fill in the evaluations</a:t>
            </a:r>
          </a:p>
        </p:txBody>
      </p:sp>
      <p:pic>
        <p:nvPicPr>
          <p:cNvPr id="2" name="Picture 1"/>
          <p:cNvPicPr>
            <a:picLocks noChangeAspect="1"/>
          </p:cNvPicPr>
          <p:nvPr/>
        </p:nvPicPr>
        <p:blipFill>
          <a:blip r:embed="rId3"/>
          <a:stretch>
            <a:fillRect/>
          </a:stretch>
        </p:blipFill>
        <p:spPr>
          <a:xfrm>
            <a:off x="0" y="1775269"/>
            <a:ext cx="5202108" cy="4173784"/>
          </a:xfrm>
          <a:prstGeom prst="rect">
            <a:avLst/>
          </a:prstGeom>
        </p:spPr>
      </p:pic>
    </p:spTree>
    <p:extLst>
      <p:ext uri="{BB962C8B-B14F-4D97-AF65-F5344CB8AC3E}">
        <p14:creationId xmlns:p14="http://schemas.microsoft.com/office/powerpoint/2010/main" val="2562442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pPr marL="0" indent="0">
              <a:buNone/>
            </a:pPr>
            <a:r>
              <a:rPr lang="en-US" sz="4000" dirty="0"/>
              <a:t>why Biml? (aka the demo that crushes all demos)</a:t>
            </a:r>
          </a:p>
          <a:p>
            <a:pPr marL="0" indent="0">
              <a:buNone/>
            </a:pPr>
            <a:r>
              <a:rPr lang="en-US" sz="4000" dirty="0"/>
              <a:t>introduction to Biml</a:t>
            </a:r>
          </a:p>
          <a:p>
            <a:pPr marL="0" indent="0">
              <a:buNone/>
            </a:pPr>
            <a:r>
              <a:rPr lang="en-US" sz="4000" dirty="0"/>
              <a:t>using metadata</a:t>
            </a:r>
          </a:p>
          <a:p>
            <a:pPr marL="0" indent="0">
              <a:buNone/>
            </a:pPr>
            <a:r>
              <a:rPr lang="en-US" sz="4000" dirty="0"/>
              <a:t>some tips to start </a:t>
            </a:r>
            <a:r>
              <a:rPr lang="en-US" sz="4000"/>
              <a:t>with Biml</a:t>
            </a:r>
            <a:endParaRPr lang="en-US" sz="4000" dirty="0"/>
          </a:p>
        </p:txBody>
      </p:sp>
    </p:spTree>
    <p:extLst>
      <p:ext uri="{BB962C8B-B14F-4D97-AF65-F5344CB8AC3E}">
        <p14:creationId xmlns:p14="http://schemas.microsoft.com/office/powerpoint/2010/main" val="3851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B51FE9-B2ED-4AD2-8413-C934B3E9F067}"/>
              </a:ext>
            </a:extLst>
          </p:cNvPr>
          <p:cNvSpPr>
            <a:spLocks noGrp="1"/>
          </p:cNvSpPr>
          <p:nvPr>
            <p:ph type="title"/>
          </p:nvPr>
        </p:nvSpPr>
        <p:spPr/>
        <p:txBody>
          <a:bodyPr/>
          <a:lstStyle/>
          <a:p>
            <a:r>
              <a:rPr lang="en-US" dirty="0"/>
              <a:t>why Biml?</a:t>
            </a:r>
          </a:p>
        </p:txBody>
      </p:sp>
    </p:spTree>
    <p:extLst>
      <p:ext uri="{BB962C8B-B14F-4D97-AF65-F5344CB8AC3E}">
        <p14:creationId xmlns:p14="http://schemas.microsoft.com/office/powerpoint/2010/main" val="59911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A512F5-5FA7-4D37-A827-0E1F1223E816}"/>
              </a:ext>
            </a:extLst>
          </p:cNvPr>
          <p:cNvSpPr>
            <a:spLocks noGrp="1"/>
          </p:cNvSpPr>
          <p:nvPr>
            <p:ph idx="4294967295"/>
          </p:nvPr>
        </p:nvSpPr>
        <p:spPr>
          <a:xfrm>
            <a:off x="0" y="1455738"/>
            <a:ext cx="9193213" cy="4194175"/>
          </a:xfrm>
        </p:spPr>
        <p:txBody>
          <a:bodyPr>
            <a:normAutofit/>
          </a:bodyPr>
          <a:lstStyle/>
          <a:p>
            <a:pPr marL="0" indent="0">
              <a:buNone/>
            </a:pPr>
            <a:r>
              <a:rPr lang="en-US" sz="19900" dirty="0"/>
              <a:t> DEMO</a:t>
            </a:r>
          </a:p>
        </p:txBody>
      </p:sp>
    </p:spTree>
    <p:extLst>
      <p:ext uri="{BB962C8B-B14F-4D97-AF65-F5344CB8AC3E}">
        <p14:creationId xmlns:p14="http://schemas.microsoft.com/office/powerpoint/2010/main" val="32057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EF958A5-AEF6-4271-BADE-AD496EC7FED2}"/>
              </a:ext>
            </a:extLst>
          </p:cNvPr>
          <p:cNvSpPr>
            <a:spLocks noGrp="1"/>
          </p:cNvSpPr>
          <p:nvPr>
            <p:ph idx="1"/>
          </p:nvPr>
        </p:nvSpPr>
        <p:spPr/>
        <p:txBody>
          <a:bodyPr>
            <a:normAutofit/>
          </a:bodyPr>
          <a:lstStyle/>
          <a:p>
            <a:pPr marL="0" indent="0">
              <a:buNone/>
            </a:pPr>
            <a:r>
              <a:rPr lang="en-US" sz="8000" i="1" dirty="0"/>
              <a:t>“</a:t>
            </a:r>
            <a:r>
              <a:rPr lang="en-US" sz="4800" i="1" dirty="0"/>
              <a:t>I choose a lazy person to do a hard job. Because a lazy person will find an easy way to do it</a:t>
            </a:r>
          </a:p>
          <a:p>
            <a:pPr marL="0" indent="0">
              <a:buNone/>
            </a:pPr>
            <a:r>
              <a:rPr lang="en-US" i="1" dirty="0"/>
              <a:t>Some guy</a:t>
            </a:r>
            <a:endParaRPr lang="en-US" sz="2400" i="1" dirty="0"/>
          </a:p>
        </p:txBody>
      </p:sp>
    </p:spTree>
    <p:extLst>
      <p:ext uri="{BB962C8B-B14F-4D97-AF65-F5344CB8AC3E}">
        <p14:creationId xmlns:p14="http://schemas.microsoft.com/office/powerpoint/2010/main" val="395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g.gawkerassets.com/img/17o40y0c7nzeojpg/original.jpg">
            <a:extLst>
              <a:ext uri="{FF2B5EF4-FFF2-40B4-BE49-F238E27FC236}">
                <a16:creationId xmlns:a16="http://schemas.microsoft.com/office/drawing/2014/main" id="{B5574D87-0D49-4ADF-9B02-0C5F67691A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05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CB7E3C-A4CC-4736-9221-168DA8BF5405}"/>
              </a:ext>
            </a:extLst>
          </p:cNvPr>
          <p:cNvSpPr>
            <a:spLocks noGrp="1"/>
          </p:cNvSpPr>
          <p:nvPr>
            <p:ph type="title"/>
          </p:nvPr>
        </p:nvSpPr>
        <p:spPr/>
        <p:txBody>
          <a:bodyPr>
            <a:normAutofit fontScale="90000"/>
          </a:bodyPr>
          <a:lstStyle/>
          <a:p>
            <a:r>
              <a:rPr lang="en-US" sz="7200" b="1" dirty="0">
                <a:solidFill>
                  <a:schemeClr val="bg1"/>
                </a:solidFill>
              </a:rPr>
              <a:t>why Biml?</a:t>
            </a:r>
          </a:p>
        </p:txBody>
      </p:sp>
    </p:spTree>
    <p:extLst>
      <p:ext uri="{BB962C8B-B14F-4D97-AF65-F5344CB8AC3E}">
        <p14:creationId xmlns:p14="http://schemas.microsoft.com/office/powerpoint/2010/main" val="315233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PASS_SQLSaturday_PowerPoint_Template</Template>
  <TotalTime>0</TotalTime>
  <Words>1212</Words>
  <Application>Microsoft Office PowerPoint</Application>
  <PresentationFormat>Widescreen</PresentationFormat>
  <Paragraphs>181</Paragraphs>
  <Slides>41</Slides>
  <Notes>37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50" baseType="lpstr">
      <vt:lpstr>SimSun</vt:lpstr>
      <vt:lpstr>Arial</vt:lpstr>
      <vt:lpstr>Calibri</vt:lpstr>
      <vt:lpstr>Segoe UI</vt:lpstr>
      <vt:lpstr>Verdana</vt:lpstr>
      <vt:lpstr>Wingdings</vt:lpstr>
      <vt:lpstr>SQLSatOslo 2016</vt:lpstr>
      <vt:lpstr>Image</vt:lpstr>
      <vt:lpstr>think-cell Slide</vt:lpstr>
      <vt:lpstr>Introduction to Biml - Generating your SSIS packages from scratch</vt:lpstr>
      <vt:lpstr>Thanks to our Platinum sponsors!</vt:lpstr>
      <vt:lpstr>Thanks to our Gold and Silver sponsors!</vt:lpstr>
      <vt:lpstr>about</vt:lpstr>
      <vt:lpstr>agenda</vt:lpstr>
      <vt:lpstr>why Biml?</vt:lpstr>
      <vt:lpstr>PowerPoint Presentation</vt:lpstr>
      <vt:lpstr>PowerPoint Presentation</vt:lpstr>
      <vt:lpstr>why Biml?</vt:lpstr>
      <vt:lpstr>why Biml?</vt:lpstr>
      <vt:lpstr>when to use Biml?</vt:lpstr>
      <vt:lpstr>many different solutions</vt:lpstr>
      <vt:lpstr>advantages of Biml</vt:lpstr>
      <vt:lpstr>PowerPoint Presentation</vt:lpstr>
      <vt:lpstr>advantages of Biml</vt:lpstr>
      <vt:lpstr>what is Biml?</vt:lpstr>
      <vt:lpstr>what is Biml?</vt:lpstr>
      <vt:lpstr>what is Biml?</vt:lpstr>
      <vt:lpstr>what is Biml?</vt:lpstr>
      <vt:lpstr>but also…</vt:lpstr>
      <vt:lpstr>how do we use Biml?</vt:lpstr>
      <vt:lpstr>how do we use Biml?</vt:lpstr>
      <vt:lpstr>how do we use Biml?</vt:lpstr>
      <vt:lpstr>how do we use Biml?</vt:lpstr>
      <vt:lpstr>PowerPoint Presentation</vt:lpstr>
      <vt:lpstr>PowerPoint Presentation</vt:lpstr>
      <vt:lpstr>PowerPoint Presentation</vt:lpstr>
      <vt:lpstr>PowerPoint Presentation</vt:lpstr>
      <vt:lpstr>metadata</vt:lpstr>
      <vt:lpstr>writing XML?</vt:lpstr>
      <vt:lpstr>metadata to the rescue!</vt:lpstr>
      <vt:lpstr>where does the metadata come from?</vt:lpstr>
      <vt:lpstr>gathering metadata –  manual input</vt:lpstr>
      <vt:lpstr>gathering metadata – using the source system</vt:lpstr>
      <vt:lpstr>gathering data – using Biml functions</vt:lpstr>
      <vt:lpstr>PowerPoint Presentation</vt:lpstr>
      <vt:lpstr>PowerPoint Presentation</vt:lpstr>
      <vt:lpstr>step by step</vt:lpstr>
      <vt:lpstr>PowerPoint Presentation</vt:lpstr>
      <vt:lpstr>what’s next?</vt:lpstr>
      <vt:lpstr>Please fill in the evaluations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Koen Verbeeck</dc:creator>
  <cp:lastModifiedBy>Koen Verbeeck</cp:lastModifiedBy>
  <cp:revision>179</cp:revision>
  <dcterms:created xsi:type="dcterms:W3CDTF">2017-12-10T19:51:09Z</dcterms:created>
  <dcterms:modified xsi:type="dcterms:W3CDTF">2018-10-05T19:55:01Z</dcterms:modified>
</cp:coreProperties>
</file>